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61" r:id="rId3"/>
    <p:sldId id="352" r:id="rId4"/>
    <p:sldId id="356" r:id="rId5"/>
    <p:sldId id="357" r:id="rId6"/>
    <p:sldId id="358" r:id="rId7"/>
    <p:sldId id="379" r:id="rId8"/>
    <p:sldId id="380" r:id="rId9"/>
    <p:sldId id="381" r:id="rId10"/>
    <p:sldId id="382" r:id="rId11"/>
    <p:sldId id="359" r:id="rId12"/>
    <p:sldId id="378" r:id="rId13"/>
    <p:sldId id="364" r:id="rId14"/>
    <p:sldId id="360" r:id="rId15"/>
    <p:sldId id="288" r:id="rId16"/>
    <p:sldId id="361" r:id="rId17"/>
    <p:sldId id="362" r:id="rId18"/>
    <p:sldId id="363" r:id="rId19"/>
    <p:sldId id="365" r:id="rId20"/>
    <p:sldId id="366" r:id="rId21"/>
    <p:sldId id="367" r:id="rId22"/>
    <p:sldId id="368" r:id="rId23"/>
    <p:sldId id="323" r:id="rId24"/>
    <p:sldId id="369" r:id="rId25"/>
    <p:sldId id="370" r:id="rId26"/>
    <p:sldId id="371" r:id="rId27"/>
    <p:sldId id="373" r:id="rId28"/>
    <p:sldId id="374" r:id="rId29"/>
    <p:sldId id="375" r:id="rId30"/>
    <p:sldId id="262" r:id="rId31"/>
    <p:sldId id="349" r:id="rId32"/>
    <p:sldId id="348" r:id="rId33"/>
    <p:sldId id="347" r:id="rId34"/>
    <p:sldId id="346" r:id="rId35"/>
    <p:sldId id="345" r:id="rId36"/>
    <p:sldId id="344" r:id="rId37"/>
    <p:sldId id="343" r:id="rId38"/>
    <p:sldId id="342" r:id="rId39"/>
    <p:sldId id="341" r:id="rId40"/>
    <p:sldId id="267" r:id="rId41"/>
    <p:sldId id="26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00FF"/>
    <a:srgbClr val="BD6F45"/>
    <a:srgbClr val="FF3399"/>
    <a:srgbClr val="00FF00"/>
    <a:srgbClr val="FF0066"/>
    <a:srgbClr val="FFCC00"/>
    <a:srgbClr val="00CC99"/>
    <a:srgbClr val="008080"/>
    <a:srgbClr val="FF0000"/>
    <a:srgbClr val="2E75B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snapToGrid="0">
      <p:cViewPr varScale="1">
        <p:scale>
          <a:sx n="91" d="100"/>
          <a:sy n="91" d="100"/>
        </p:scale>
        <p:origin x="-126"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A0C252-9809-40AF-B6A7-C6B867DF7190}" type="datetimeFigureOut">
              <a:rPr lang="en-IN" smtClean="0"/>
              <a:pPr/>
              <a:t>11-08-2021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3B207-B0C2-4457-8DC4-39C4758C9058}" type="slidenum">
              <a:rPr lang="en-IN" smtClean="0"/>
              <a:pPr/>
              <a:t>‹#›</a:t>
            </a:fld>
            <a:endParaRPr lang="en-IN"/>
          </a:p>
        </p:txBody>
      </p:sp>
    </p:spTree>
    <p:extLst>
      <p:ext uri="{BB962C8B-B14F-4D97-AF65-F5344CB8AC3E}">
        <p14:creationId xmlns:p14="http://schemas.microsoft.com/office/powerpoint/2010/main" xmlns="" val="1619958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8a63c4df4f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8a63c4df4f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5657B-0AFE-47AC-AAF9-229140F6D4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CB5BF40-0159-4E33-8989-C7012249D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2A2AA90-A079-4F81-9A1E-2DCE165DEACF}"/>
              </a:ext>
            </a:extLst>
          </p:cNvPr>
          <p:cNvSpPr>
            <a:spLocks noGrp="1"/>
          </p:cNvSpPr>
          <p:nvPr>
            <p:ph type="dt" sz="half" idx="10"/>
          </p:nvPr>
        </p:nvSpPr>
        <p:spPr/>
        <p:txBody>
          <a:bodyPr/>
          <a:lstStyle/>
          <a:p>
            <a:fld id="{B7C128EC-663C-4D57-BF43-C3C8410B93CC}" type="datetimeFigureOut">
              <a:rPr lang="en-US" smtClean="0"/>
              <a:pPr/>
              <a:t>8/11/2021</a:t>
            </a:fld>
            <a:endParaRPr lang="en-US"/>
          </a:p>
        </p:txBody>
      </p:sp>
      <p:sp>
        <p:nvSpPr>
          <p:cNvPr id="5" name="Footer Placeholder 4">
            <a:extLst>
              <a:ext uri="{FF2B5EF4-FFF2-40B4-BE49-F238E27FC236}">
                <a16:creationId xmlns:a16="http://schemas.microsoft.com/office/drawing/2014/main" xmlns="" id="{E49D64E2-4EA2-4B97-AAD0-318FEAF4D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04D4B6-0290-4207-96E0-CEB4633EA0D1}"/>
              </a:ext>
            </a:extLst>
          </p:cNvPr>
          <p:cNvSpPr>
            <a:spLocks noGrp="1"/>
          </p:cNvSpPr>
          <p:nvPr>
            <p:ph type="sldNum" sz="quarter" idx="12"/>
          </p:nvPr>
        </p:nvSpPr>
        <p:spPr/>
        <p:txBody>
          <a:bodyPr/>
          <a:lstStyle/>
          <a:p>
            <a:fld id="{AF7A9EB7-EBC7-41E7-8EB9-A4BF9B0E1106}" type="slidenum">
              <a:rPr lang="en-US" smtClean="0"/>
              <a:pPr/>
              <a:t>‹#›</a:t>
            </a:fld>
            <a:endParaRPr lang="en-US"/>
          </a:p>
        </p:txBody>
      </p:sp>
    </p:spTree>
    <p:extLst>
      <p:ext uri="{BB962C8B-B14F-4D97-AF65-F5344CB8AC3E}">
        <p14:creationId xmlns:p14="http://schemas.microsoft.com/office/powerpoint/2010/main" xmlns="" val="3149885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B3FB76-AC2C-48EC-942E-32C7155B73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C045AF0-AB2A-4B82-940E-5EF4B778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7775554-E24E-4254-8DD3-753B0FF9DD06}"/>
              </a:ext>
            </a:extLst>
          </p:cNvPr>
          <p:cNvSpPr>
            <a:spLocks noGrp="1"/>
          </p:cNvSpPr>
          <p:nvPr>
            <p:ph type="dt" sz="half" idx="10"/>
          </p:nvPr>
        </p:nvSpPr>
        <p:spPr/>
        <p:txBody>
          <a:bodyPr/>
          <a:lstStyle/>
          <a:p>
            <a:fld id="{B7C128EC-663C-4D57-BF43-C3C8410B93CC}" type="datetimeFigureOut">
              <a:rPr lang="en-US" smtClean="0"/>
              <a:pPr/>
              <a:t>8/11/2021</a:t>
            </a:fld>
            <a:endParaRPr lang="en-US"/>
          </a:p>
        </p:txBody>
      </p:sp>
      <p:sp>
        <p:nvSpPr>
          <p:cNvPr id="5" name="Footer Placeholder 4">
            <a:extLst>
              <a:ext uri="{FF2B5EF4-FFF2-40B4-BE49-F238E27FC236}">
                <a16:creationId xmlns:a16="http://schemas.microsoft.com/office/drawing/2014/main" xmlns="" id="{7701ACFA-D3FC-44F3-BBDD-7A274884F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2CCBB4-10AE-4463-855F-8B71D3704229}"/>
              </a:ext>
            </a:extLst>
          </p:cNvPr>
          <p:cNvSpPr>
            <a:spLocks noGrp="1"/>
          </p:cNvSpPr>
          <p:nvPr>
            <p:ph type="sldNum" sz="quarter" idx="12"/>
          </p:nvPr>
        </p:nvSpPr>
        <p:spPr/>
        <p:txBody>
          <a:bodyPr/>
          <a:lstStyle/>
          <a:p>
            <a:fld id="{AF7A9EB7-EBC7-41E7-8EB9-A4BF9B0E1106}" type="slidenum">
              <a:rPr lang="en-US" smtClean="0"/>
              <a:pPr/>
              <a:t>‹#›</a:t>
            </a:fld>
            <a:endParaRPr lang="en-US"/>
          </a:p>
        </p:txBody>
      </p:sp>
    </p:spTree>
    <p:extLst>
      <p:ext uri="{BB962C8B-B14F-4D97-AF65-F5344CB8AC3E}">
        <p14:creationId xmlns:p14="http://schemas.microsoft.com/office/powerpoint/2010/main" xmlns="" val="1030104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5A213E1-011B-4F3A-A3E5-C907BD4BA0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0AD08E5-51D0-4F66-9FEB-302A6515BC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E05A4A-5228-436D-A6E5-5AC0811591CD}"/>
              </a:ext>
            </a:extLst>
          </p:cNvPr>
          <p:cNvSpPr>
            <a:spLocks noGrp="1"/>
          </p:cNvSpPr>
          <p:nvPr>
            <p:ph type="dt" sz="half" idx="10"/>
          </p:nvPr>
        </p:nvSpPr>
        <p:spPr/>
        <p:txBody>
          <a:bodyPr/>
          <a:lstStyle/>
          <a:p>
            <a:fld id="{B7C128EC-663C-4D57-BF43-C3C8410B93CC}" type="datetimeFigureOut">
              <a:rPr lang="en-US" smtClean="0"/>
              <a:pPr/>
              <a:t>8/11/2021</a:t>
            </a:fld>
            <a:endParaRPr lang="en-US"/>
          </a:p>
        </p:txBody>
      </p:sp>
      <p:sp>
        <p:nvSpPr>
          <p:cNvPr id="5" name="Footer Placeholder 4">
            <a:extLst>
              <a:ext uri="{FF2B5EF4-FFF2-40B4-BE49-F238E27FC236}">
                <a16:creationId xmlns:a16="http://schemas.microsoft.com/office/drawing/2014/main" xmlns="" id="{2186F2D4-ED9F-4B04-AD4D-6A87F704FA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21F5DBA-3B2C-4394-9A11-FC945343D744}"/>
              </a:ext>
            </a:extLst>
          </p:cNvPr>
          <p:cNvSpPr>
            <a:spLocks noGrp="1"/>
          </p:cNvSpPr>
          <p:nvPr>
            <p:ph type="sldNum" sz="quarter" idx="12"/>
          </p:nvPr>
        </p:nvSpPr>
        <p:spPr/>
        <p:txBody>
          <a:bodyPr/>
          <a:lstStyle/>
          <a:p>
            <a:fld id="{AF7A9EB7-EBC7-41E7-8EB9-A4BF9B0E1106}" type="slidenum">
              <a:rPr lang="en-US" smtClean="0"/>
              <a:pPr/>
              <a:t>‹#›</a:t>
            </a:fld>
            <a:endParaRPr lang="en-US"/>
          </a:p>
        </p:txBody>
      </p:sp>
    </p:spTree>
    <p:extLst>
      <p:ext uri="{BB962C8B-B14F-4D97-AF65-F5344CB8AC3E}">
        <p14:creationId xmlns:p14="http://schemas.microsoft.com/office/powerpoint/2010/main" xmlns="" val="3346697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28A279-A8DE-4182-9031-2EC7BD013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DE2094-DA34-4BB5-970B-710610E444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E58777-1E06-4E19-8BB2-FD7EA1765DEB}"/>
              </a:ext>
            </a:extLst>
          </p:cNvPr>
          <p:cNvSpPr>
            <a:spLocks noGrp="1"/>
          </p:cNvSpPr>
          <p:nvPr>
            <p:ph type="dt" sz="half" idx="10"/>
          </p:nvPr>
        </p:nvSpPr>
        <p:spPr/>
        <p:txBody>
          <a:bodyPr/>
          <a:lstStyle/>
          <a:p>
            <a:fld id="{B7C128EC-663C-4D57-BF43-C3C8410B93CC}" type="datetimeFigureOut">
              <a:rPr lang="en-US" smtClean="0"/>
              <a:pPr/>
              <a:t>8/11/2021</a:t>
            </a:fld>
            <a:endParaRPr lang="en-US"/>
          </a:p>
        </p:txBody>
      </p:sp>
      <p:sp>
        <p:nvSpPr>
          <p:cNvPr id="5" name="Footer Placeholder 4">
            <a:extLst>
              <a:ext uri="{FF2B5EF4-FFF2-40B4-BE49-F238E27FC236}">
                <a16:creationId xmlns:a16="http://schemas.microsoft.com/office/drawing/2014/main" xmlns="" id="{F5A06C8D-A7AF-43B4-A07B-7AC9622F80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D963327-833D-4AE5-9B67-DCA86FA3BBFA}"/>
              </a:ext>
            </a:extLst>
          </p:cNvPr>
          <p:cNvSpPr>
            <a:spLocks noGrp="1"/>
          </p:cNvSpPr>
          <p:nvPr>
            <p:ph type="sldNum" sz="quarter" idx="12"/>
          </p:nvPr>
        </p:nvSpPr>
        <p:spPr/>
        <p:txBody>
          <a:bodyPr/>
          <a:lstStyle/>
          <a:p>
            <a:fld id="{AF7A9EB7-EBC7-41E7-8EB9-A4BF9B0E1106}" type="slidenum">
              <a:rPr lang="en-US" smtClean="0"/>
              <a:pPr/>
              <a:t>‹#›</a:t>
            </a:fld>
            <a:endParaRPr lang="en-US"/>
          </a:p>
        </p:txBody>
      </p:sp>
    </p:spTree>
    <p:extLst>
      <p:ext uri="{BB962C8B-B14F-4D97-AF65-F5344CB8AC3E}">
        <p14:creationId xmlns:p14="http://schemas.microsoft.com/office/powerpoint/2010/main" xmlns="" val="5183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C269B0-3B94-42EE-8304-A669ECA41F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627B32F-D4A4-42DC-93B9-C6A9C0F9A7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F2E79EE-31C9-486D-8BBB-DE992D9BC613}"/>
              </a:ext>
            </a:extLst>
          </p:cNvPr>
          <p:cNvSpPr>
            <a:spLocks noGrp="1"/>
          </p:cNvSpPr>
          <p:nvPr>
            <p:ph type="dt" sz="half" idx="10"/>
          </p:nvPr>
        </p:nvSpPr>
        <p:spPr/>
        <p:txBody>
          <a:bodyPr/>
          <a:lstStyle/>
          <a:p>
            <a:fld id="{B7C128EC-663C-4D57-BF43-C3C8410B93CC}" type="datetimeFigureOut">
              <a:rPr lang="en-US" smtClean="0"/>
              <a:pPr/>
              <a:t>8/11/2021</a:t>
            </a:fld>
            <a:endParaRPr lang="en-US"/>
          </a:p>
        </p:txBody>
      </p:sp>
      <p:sp>
        <p:nvSpPr>
          <p:cNvPr id="5" name="Footer Placeholder 4">
            <a:extLst>
              <a:ext uri="{FF2B5EF4-FFF2-40B4-BE49-F238E27FC236}">
                <a16:creationId xmlns:a16="http://schemas.microsoft.com/office/drawing/2014/main" xmlns="" id="{0CC74327-BC23-4EBB-AACF-7102D26DFD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FCBED19-DDB0-4F0F-BA61-7CFCF50C5842}"/>
              </a:ext>
            </a:extLst>
          </p:cNvPr>
          <p:cNvSpPr>
            <a:spLocks noGrp="1"/>
          </p:cNvSpPr>
          <p:nvPr>
            <p:ph type="sldNum" sz="quarter" idx="12"/>
          </p:nvPr>
        </p:nvSpPr>
        <p:spPr/>
        <p:txBody>
          <a:bodyPr/>
          <a:lstStyle/>
          <a:p>
            <a:fld id="{AF7A9EB7-EBC7-41E7-8EB9-A4BF9B0E1106}" type="slidenum">
              <a:rPr lang="en-US" smtClean="0"/>
              <a:pPr/>
              <a:t>‹#›</a:t>
            </a:fld>
            <a:endParaRPr lang="en-US"/>
          </a:p>
        </p:txBody>
      </p:sp>
    </p:spTree>
    <p:extLst>
      <p:ext uri="{BB962C8B-B14F-4D97-AF65-F5344CB8AC3E}">
        <p14:creationId xmlns:p14="http://schemas.microsoft.com/office/powerpoint/2010/main" xmlns="" val="2762550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D6F56-3817-4570-8565-818C9C8B11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A58E894-0108-477A-AE4C-C3DF676B73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2706C57-6A92-487E-A6AE-BD69D8F0D5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4A94CC6-F172-42E8-AFC0-944A89420B90}"/>
              </a:ext>
            </a:extLst>
          </p:cNvPr>
          <p:cNvSpPr>
            <a:spLocks noGrp="1"/>
          </p:cNvSpPr>
          <p:nvPr>
            <p:ph type="dt" sz="half" idx="10"/>
          </p:nvPr>
        </p:nvSpPr>
        <p:spPr/>
        <p:txBody>
          <a:bodyPr/>
          <a:lstStyle/>
          <a:p>
            <a:fld id="{B7C128EC-663C-4D57-BF43-C3C8410B93CC}" type="datetimeFigureOut">
              <a:rPr lang="en-US" smtClean="0"/>
              <a:pPr/>
              <a:t>8/11/2021</a:t>
            </a:fld>
            <a:endParaRPr lang="en-US"/>
          </a:p>
        </p:txBody>
      </p:sp>
      <p:sp>
        <p:nvSpPr>
          <p:cNvPr id="6" name="Footer Placeholder 5">
            <a:extLst>
              <a:ext uri="{FF2B5EF4-FFF2-40B4-BE49-F238E27FC236}">
                <a16:creationId xmlns:a16="http://schemas.microsoft.com/office/drawing/2014/main" xmlns="" id="{623F3D80-BFF3-49E1-9DA4-07356BA41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7EB19E3-EDFD-4CAA-B809-22E09F36C19D}"/>
              </a:ext>
            </a:extLst>
          </p:cNvPr>
          <p:cNvSpPr>
            <a:spLocks noGrp="1"/>
          </p:cNvSpPr>
          <p:nvPr>
            <p:ph type="sldNum" sz="quarter" idx="12"/>
          </p:nvPr>
        </p:nvSpPr>
        <p:spPr/>
        <p:txBody>
          <a:bodyPr/>
          <a:lstStyle/>
          <a:p>
            <a:fld id="{AF7A9EB7-EBC7-41E7-8EB9-A4BF9B0E1106}" type="slidenum">
              <a:rPr lang="en-US" smtClean="0"/>
              <a:pPr/>
              <a:t>‹#›</a:t>
            </a:fld>
            <a:endParaRPr lang="en-US"/>
          </a:p>
        </p:txBody>
      </p:sp>
    </p:spTree>
    <p:extLst>
      <p:ext uri="{BB962C8B-B14F-4D97-AF65-F5344CB8AC3E}">
        <p14:creationId xmlns:p14="http://schemas.microsoft.com/office/powerpoint/2010/main" xmlns="" val="3402950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7E9327-AB10-41F8-B72A-51CE90EBBA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A22F9CC-3AC9-4A17-9485-B45E47C479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77B552B-FA56-457C-8F21-B1FBC7157D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F6A2EE1-D88E-4678-9865-3E8686990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8C294D3-FF31-4EAA-AF86-E29192C8CA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D23FAE-29A8-4CB8-8F41-42DEE070C2B3}"/>
              </a:ext>
            </a:extLst>
          </p:cNvPr>
          <p:cNvSpPr>
            <a:spLocks noGrp="1"/>
          </p:cNvSpPr>
          <p:nvPr>
            <p:ph type="dt" sz="half" idx="10"/>
          </p:nvPr>
        </p:nvSpPr>
        <p:spPr/>
        <p:txBody>
          <a:bodyPr/>
          <a:lstStyle/>
          <a:p>
            <a:fld id="{B7C128EC-663C-4D57-BF43-C3C8410B93CC}" type="datetimeFigureOut">
              <a:rPr lang="en-US" smtClean="0"/>
              <a:pPr/>
              <a:t>8/11/2021</a:t>
            </a:fld>
            <a:endParaRPr lang="en-US"/>
          </a:p>
        </p:txBody>
      </p:sp>
      <p:sp>
        <p:nvSpPr>
          <p:cNvPr id="8" name="Footer Placeholder 7">
            <a:extLst>
              <a:ext uri="{FF2B5EF4-FFF2-40B4-BE49-F238E27FC236}">
                <a16:creationId xmlns:a16="http://schemas.microsoft.com/office/drawing/2014/main" xmlns="" id="{1C633971-18F6-45E2-9575-6DCC69896A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C27CF8C-6D4A-4BE4-8478-908E9135AAC1}"/>
              </a:ext>
            </a:extLst>
          </p:cNvPr>
          <p:cNvSpPr>
            <a:spLocks noGrp="1"/>
          </p:cNvSpPr>
          <p:nvPr>
            <p:ph type="sldNum" sz="quarter" idx="12"/>
          </p:nvPr>
        </p:nvSpPr>
        <p:spPr/>
        <p:txBody>
          <a:bodyPr/>
          <a:lstStyle/>
          <a:p>
            <a:fld id="{AF7A9EB7-EBC7-41E7-8EB9-A4BF9B0E1106}" type="slidenum">
              <a:rPr lang="en-US" smtClean="0"/>
              <a:pPr/>
              <a:t>‹#›</a:t>
            </a:fld>
            <a:endParaRPr lang="en-US"/>
          </a:p>
        </p:txBody>
      </p:sp>
    </p:spTree>
    <p:extLst>
      <p:ext uri="{BB962C8B-B14F-4D97-AF65-F5344CB8AC3E}">
        <p14:creationId xmlns:p14="http://schemas.microsoft.com/office/powerpoint/2010/main" xmlns="" val="7129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78E180-07CB-4ED1-B223-1A1831E348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D8F0DF8-65B3-4D1A-AFA6-F5033BA63097}"/>
              </a:ext>
            </a:extLst>
          </p:cNvPr>
          <p:cNvSpPr>
            <a:spLocks noGrp="1"/>
          </p:cNvSpPr>
          <p:nvPr>
            <p:ph type="dt" sz="half" idx="10"/>
          </p:nvPr>
        </p:nvSpPr>
        <p:spPr/>
        <p:txBody>
          <a:bodyPr/>
          <a:lstStyle/>
          <a:p>
            <a:fld id="{B7C128EC-663C-4D57-BF43-C3C8410B93CC}" type="datetimeFigureOut">
              <a:rPr lang="en-US" smtClean="0"/>
              <a:pPr/>
              <a:t>8/11/2021</a:t>
            </a:fld>
            <a:endParaRPr lang="en-US"/>
          </a:p>
        </p:txBody>
      </p:sp>
      <p:sp>
        <p:nvSpPr>
          <p:cNvPr id="4" name="Footer Placeholder 3">
            <a:extLst>
              <a:ext uri="{FF2B5EF4-FFF2-40B4-BE49-F238E27FC236}">
                <a16:creationId xmlns:a16="http://schemas.microsoft.com/office/drawing/2014/main" xmlns="" id="{7878FCBD-4C43-45D2-B971-31F00D8D98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3A97295-7A62-43A0-933E-7C3998A4B062}"/>
              </a:ext>
            </a:extLst>
          </p:cNvPr>
          <p:cNvSpPr>
            <a:spLocks noGrp="1"/>
          </p:cNvSpPr>
          <p:nvPr>
            <p:ph type="sldNum" sz="quarter" idx="12"/>
          </p:nvPr>
        </p:nvSpPr>
        <p:spPr/>
        <p:txBody>
          <a:bodyPr/>
          <a:lstStyle/>
          <a:p>
            <a:fld id="{AF7A9EB7-EBC7-41E7-8EB9-A4BF9B0E1106}" type="slidenum">
              <a:rPr lang="en-US" smtClean="0"/>
              <a:pPr/>
              <a:t>‹#›</a:t>
            </a:fld>
            <a:endParaRPr lang="en-US"/>
          </a:p>
        </p:txBody>
      </p:sp>
    </p:spTree>
    <p:extLst>
      <p:ext uri="{BB962C8B-B14F-4D97-AF65-F5344CB8AC3E}">
        <p14:creationId xmlns:p14="http://schemas.microsoft.com/office/powerpoint/2010/main" xmlns="" val="3549017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55C9F3-D27C-46AF-9EC6-EA3F918325C2}"/>
              </a:ext>
            </a:extLst>
          </p:cNvPr>
          <p:cNvSpPr>
            <a:spLocks noGrp="1"/>
          </p:cNvSpPr>
          <p:nvPr>
            <p:ph type="dt" sz="half" idx="10"/>
          </p:nvPr>
        </p:nvSpPr>
        <p:spPr/>
        <p:txBody>
          <a:bodyPr/>
          <a:lstStyle/>
          <a:p>
            <a:fld id="{B7C128EC-663C-4D57-BF43-C3C8410B93CC}" type="datetimeFigureOut">
              <a:rPr lang="en-US" smtClean="0"/>
              <a:pPr/>
              <a:t>8/11/2021</a:t>
            </a:fld>
            <a:endParaRPr lang="en-US"/>
          </a:p>
        </p:txBody>
      </p:sp>
      <p:sp>
        <p:nvSpPr>
          <p:cNvPr id="3" name="Footer Placeholder 2">
            <a:extLst>
              <a:ext uri="{FF2B5EF4-FFF2-40B4-BE49-F238E27FC236}">
                <a16:creationId xmlns:a16="http://schemas.microsoft.com/office/drawing/2014/main" xmlns="" id="{BF61B62B-E785-4E6A-A687-77C5E4C11A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CE33EDA-F22B-455E-82E4-03804DB27330}"/>
              </a:ext>
            </a:extLst>
          </p:cNvPr>
          <p:cNvSpPr>
            <a:spLocks noGrp="1"/>
          </p:cNvSpPr>
          <p:nvPr>
            <p:ph type="sldNum" sz="quarter" idx="12"/>
          </p:nvPr>
        </p:nvSpPr>
        <p:spPr/>
        <p:txBody>
          <a:bodyPr/>
          <a:lstStyle/>
          <a:p>
            <a:fld id="{AF7A9EB7-EBC7-41E7-8EB9-A4BF9B0E1106}" type="slidenum">
              <a:rPr lang="en-US" smtClean="0"/>
              <a:pPr/>
              <a:t>‹#›</a:t>
            </a:fld>
            <a:endParaRPr lang="en-US"/>
          </a:p>
        </p:txBody>
      </p:sp>
    </p:spTree>
    <p:extLst>
      <p:ext uri="{BB962C8B-B14F-4D97-AF65-F5344CB8AC3E}">
        <p14:creationId xmlns:p14="http://schemas.microsoft.com/office/powerpoint/2010/main" xmlns="" val="3112435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9227EF-C862-4CFD-BECA-841F1A56B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AE6B4EA-3B1C-4A9D-8147-584741930D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8E641B-3C7D-4BA2-9A57-470F7A540F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B59BDC6-1D4C-4B71-B92C-AD5DCF1D7437}"/>
              </a:ext>
            </a:extLst>
          </p:cNvPr>
          <p:cNvSpPr>
            <a:spLocks noGrp="1"/>
          </p:cNvSpPr>
          <p:nvPr>
            <p:ph type="dt" sz="half" idx="10"/>
          </p:nvPr>
        </p:nvSpPr>
        <p:spPr/>
        <p:txBody>
          <a:bodyPr/>
          <a:lstStyle/>
          <a:p>
            <a:fld id="{B7C128EC-663C-4D57-BF43-C3C8410B93CC}" type="datetimeFigureOut">
              <a:rPr lang="en-US" smtClean="0"/>
              <a:pPr/>
              <a:t>8/11/2021</a:t>
            </a:fld>
            <a:endParaRPr lang="en-US"/>
          </a:p>
        </p:txBody>
      </p:sp>
      <p:sp>
        <p:nvSpPr>
          <p:cNvPr id="6" name="Footer Placeholder 5">
            <a:extLst>
              <a:ext uri="{FF2B5EF4-FFF2-40B4-BE49-F238E27FC236}">
                <a16:creationId xmlns:a16="http://schemas.microsoft.com/office/drawing/2014/main" xmlns="" id="{45DDE713-49AC-4292-B02E-BE655850C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3CF6F08-0B67-4F2F-BCAE-49E9FA7E8BD4}"/>
              </a:ext>
            </a:extLst>
          </p:cNvPr>
          <p:cNvSpPr>
            <a:spLocks noGrp="1"/>
          </p:cNvSpPr>
          <p:nvPr>
            <p:ph type="sldNum" sz="quarter" idx="12"/>
          </p:nvPr>
        </p:nvSpPr>
        <p:spPr/>
        <p:txBody>
          <a:bodyPr/>
          <a:lstStyle/>
          <a:p>
            <a:fld id="{AF7A9EB7-EBC7-41E7-8EB9-A4BF9B0E1106}" type="slidenum">
              <a:rPr lang="en-US" smtClean="0"/>
              <a:pPr/>
              <a:t>‹#›</a:t>
            </a:fld>
            <a:endParaRPr lang="en-US"/>
          </a:p>
        </p:txBody>
      </p:sp>
    </p:spTree>
    <p:extLst>
      <p:ext uri="{BB962C8B-B14F-4D97-AF65-F5344CB8AC3E}">
        <p14:creationId xmlns:p14="http://schemas.microsoft.com/office/powerpoint/2010/main" xmlns="" val="381260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419AF4-2E3A-4491-A647-FF9EC52A85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8993EBF-ED3B-45FD-BE9A-E906FDF264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980B06F-81AD-4CCC-B368-31C68D34D5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C9E5323-0EB7-4395-A75E-F6CBA4B238E4}"/>
              </a:ext>
            </a:extLst>
          </p:cNvPr>
          <p:cNvSpPr>
            <a:spLocks noGrp="1"/>
          </p:cNvSpPr>
          <p:nvPr>
            <p:ph type="dt" sz="half" idx="10"/>
          </p:nvPr>
        </p:nvSpPr>
        <p:spPr/>
        <p:txBody>
          <a:bodyPr/>
          <a:lstStyle/>
          <a:p>
            <a:fld id="{B7C128EC-663C-4D57-BF43-C3C8410B93CC}" type="datetimeFigureOut">
              <a:rPr lang="en-US" smtClean="0"/>
              <a:pPr/>
              <a:t>8/11/2021</a:t>
            </a:fld>
            <a:endParaRPr lang="en-US"/>
          </a:p>
        </p:txBody>
      </p:sp>
      <p:sp>
        <p:nvSpPr>
          <p:cNvPr id="6" name="Footer Placeholder 5">
            <a:extLst>
              <a:ext uri="{FF2B5EF4-FFF2-40B4-BE49-F238E27FC236}">
                <a16:creationId xmlns:a16="http://schemas.microsoft.com/office/drawing/2014/main" xmlns="" id="{97666571-75BA-4289-BB59-75DD44BE3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B831C5-CEC6-463C-9B76-CAC3461DB302}"/>
              </a:ext>
            </a:extLst>
          </p:cNvPr>
          <p:cNvSpPr>
            <a:spLocks noGrp="1"/>
          </p:cNvSpPr>
          <p:nvPr>
            <p:ph type="sldNum" sz="quarter" idx="12"/>
          </p:nvPr>
        </p:nvSpPr>
        <p:spPr/>
        <p:txBody>
          <a:bodyPr/>
          <a:lstStyle/>
          <a:p>
            <a:fld id="{AF7A9EB7-EBC7-41E7-8EB9-A4BF9B0E1106}" type="slidenum">
              <a:rPr lang="en-US" smtClean="0"/>
              <a:pPr/>
              <a:t>‹#›</a:t>
            </a:fld>
            <a:endParaRPr lang="en-US"/>
          </a:p>
        </p:txBody>
      </p:sp>
    </p:spTree>
    <p:extLst>
      <p:ext uri="{BB962C8B-B14F-4D97-AF65-F5344CB8AC3E}">
        <p14:creationId xmlns:p14="http://schemas.microsoft.com/office/powerpoint/2010/main" xmlns="" val="2731070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AA96EAF-E4CB-4CB1-A72A-99124D8A4D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849B998-C6D0-4B13-A90E-6ADA66F5B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2C03A5-798C-4F08-AD6C-A91A74BBF6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128EC-663C-4D57-BF43-C3C8410B93CC}" type="datetimeFigureOut">
              <a:rPr lang="en-US" smtClean="0"/>
              <a:pPr/>
              <a:t>8/11/2021</a:t>
            </a:fld>
            <a:endParaRPr lang="en-US"/>
          </a:p>
        </p:txBody>
      </p:sp>
      <p:sp>
        <p:nvSpPr>
          <p:cNvPr id="5" name="Footer Placeholder 4">
            <a:extLst>
              <a:ext uri="{FF2B5EF4-FFF2-40B4-BE49-F238E27FC236}">
                <a16:creationId xmlns:a16="http://schemas.microsoft.com/office/drawing/2014/main" xmlns="" id="{8C9A1606-3CF2-4582-B143-EAA693CC0C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2150A1E-0974-45AB-93A3-1BECD0FF42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A9EB7-EBC7-41E7-8EB9-A4BF9B0E1106}" type="slidenum">
              <a:rPr lang="en-US" smtClean="0"/>
              <a:pPr/>
              <a:t>‹#›</a:t>
            </a:fld>
            <a:endParaRPr lang="en-US"/>
          </a:p>
        </p:txBody>
      </p:sp>
    </p:spTree>
    <p:extLst>
      <p:ext uri="{BB962C8B-B14F-4D97-AF65-F5344CB8AC3E}">
        <p14:creationId xmlns:p14="http://schemas.microsoft.com/office/powerpoint/2010/main" xmlns="" val="288139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3F222A8-AF2A-4292-8A95-0C3AD37A109D}"/>
              </a:ext>
            </a:extLst>
          </p:cNvPr>
          <p:cNvSpPr/>
          <p:nvPr/>
        </p:nvSpPr>
        <p:spPr>
          <a:xfrm>
            <a:off x="6096000" y="0"/>
            <a:ext cx="5734929"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8" name="TextBox 137">
            <a:extLst>
              <a:ext uri="{FF2B5EF4-FFF2-40B4-BE49-F238E27FC236}">
                <a16:creationId xmlns:a16="http://schemas.microsoft.com/office/drawing/2014/main" xmlns="" id="{A92F286C-434D-41FA-B624-1519DC144791}"/>
              </a:ext>
            </a:extLst>
          </p:cNvPr>
          <p:cNvSpPr txBox="1"/>
          <p:nvPr/>
        </p:nvSpPr>
        <p:spPr>
          <a:xfrm>
            <a:off x="7019923" y="2694197"/>
            <a:ext cx="4299885" cy="2308324"/>
          </a:xfrm>
          <a:prstGeom prst="rect">
            <a:avLst/>
          </a:prstGeom>
          <a:noFill/>
        </p:spPr>
        <p:txBody>
          <a:bodyPr wrap="square" rtlCol="0">
            <a:spAutoFit/>
          </a:bodyPr>
          <a:lstStyle/>
          <a:p>
            <a:pPr algn="ctr"/>
            <a:r>
              <a:rPr lang="en-US" sz="3600" b="1" dirty="0">
                <a:solidFill>
                  <a:schemeClr val="bg1"/>
                </a:solidFill>
                <a:effectLst>
                  <a:innerShdw blurRad="114300">
                    <a:prstClr val="black"/>
                  </a:innerShdw>
                </a:effectLst>
                <a:latin typeface="Cambria" panose="02040503050406030204" pitchFamily="18" charset="0"/>
                <a:ea typeface="Cambria" panose="02040503050406030204" pitchFamily="18" charset="0"/>
              </a:rPr>
              <a:t>MY</a:t>
            </a:r>
          </a:p>
          <a:p>
            <a:pPr algn="ctr"/>
            <a:r>
              <a:rPr lang="en-US" sz="3600" b="1" dirty="0">
                <a:solidFill>
                  <a:schemeClr val="bg1"/>
                </a:solidFill>
                <a:effectLst>
                  <a:innerShdw blurRad="114300">
                    <a:prstClr val="black"/>
                  </a:innerShdw>
                </a:effectLst>
                <a:latin typeface="Cambria" panose="02040503050406030204" pitchFamily="18" charset="0"/>
                <a:ea typeface="Cambria" panose="02040503050406030204" pitchFamily="18" charset="0"/>
              </a:rPr>
              <a:t>PRESENTATION BOOK                     </a:t>
            </a:r>
            <a:r>
              <a:rPr lang="en-US" sz="3600" b="1" dirty="0">
                <a:solidFill>
                  <a:schemeClr val="bg1"/>
                </a:solidFill>
                <a:latin typeface="Cambria" panose="02040503050406030204" pitchFamily="18" charset="0"/>
                <a:ea typeface="Cambria" panose="02040503050406030204" pitchFamily="18" charset="0"/>
                <a:cs typeface="Roboto"/>
                <a:sym typeface="Roboto"/>
              </a:rPr>
              <a:t>Eco-friendly facility</a:t>
            </a:r>
            <a:endParaRPr lang="en-US" sz="3600" b="1" dirty="0">
              <a:solidFill>
                <a:schemeClr val="bg1"/>
              </a:solidFill>
              <a:effectLst>
                <a:innerShdw blurRad="114300">
                  <a:prstClr val="black"/>
                </a:innerShdw>
              </a:effectLst>
              <a:latin typeface="Cambria" panose="02040503050406030204" pitchFamily="18" charset="0"/>
              <a:ea typeface="Cambria" panose="02040503050406030204" pitchFamily="18" charset="0"/>
            </a:endParaRPr>
          </a:p>
        </p:txBody>
      </p:sp>
      <p:sp>
        <p:nvSpPr>
          <p:cNvPr id="2" name="Oval 1">
            <a:extLst>
              <a:ext uri="{FF2B5EF4-FFF2-40B4-BE49-F238E27FC236}">
                <a16:creationId xmlns:a16="http://schemas.microsoft.com/office/drawing/2014/main" xmlns="" id="{80579D7A-5591-44AC-82AD-AE3449F0C89D}"/>
              </a:ext>
            </a:extLst>
          </p:cNvPr>
          <p:cNvSpPr/>
          <p:nvPr/>
        </p:nvSpPr>
        <p:spPr>
          <a:xfrm flipH="1">
            <a:off x="6264165" y="5002521"/>
            <a:ext cx="5570482" cy="185547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Dr </a:t>
            </a:r>
            <a:r>
              <a:rPr lang="en-US" sz="2400" dirty="0" err="1" smtClean="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Manoranjan</a:t>
            </a:r>
            <a:r>
              <a:rPr lang="en-US" sz="2400" dirty="0" smtClean="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 </a:t>
            </a:r>
            <a:r>
              <a:rPr lang="en-US" sz="2400" dirty="0" err="1" smtClean="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Mohapatra</a:t>
            </a:r>
            <a:r>
              <a:rPr lang="en-US" sz="2400" dirty="0" smtClean="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 Consultant-QI &amp; QA (Mgt.), NHM, </a:t>
            </a:r>
            <a:r>
              <a:rPr lang="en-US" sz="2400" dirty="0" err="1" smtClean="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Odisha</a:t>
            </a:r>
            <a:endParaRPr lang="en-US" sz="24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pic>
        <p:nvPicPr>
          <p:cNvPr id="69" name="Picture 68" descr="Kayakalp Award Scheme">
            <a:extLst>
              <a:ext uri="{FF2B5EF4-FFF2-40B4-BE49-F238E27FC236}">
                <a16:creationId xmlns:a16="http://schemas.microsoft.com/office/drawing/2014/main" xmlns="" id="{EA995360-A9BC-4749-8313-F71457771996}"/>
              </a:ext>
            </a:extLst>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6581775" y="178231"/>
            <a:ext cx="4962525" cy="2502075"/>
          </a:xfrm>
          <a:prstGeom prst="rect">
            <a:avLst/>
          </a:prstGeom>
          <a:noFill/>
          <a:ln>
            <a:noFill/>
          </a:ln>
        </p:spPr>
      </p:pic>
    </p:spTree>
    <p:extLst>
      <p:ext uri="{BB962C8B-B14F-4D97-AF65-F5344CB8AC3E}">
        <p14:creationId xmlns:p14="http://schemas.microsoft.com/office/powerpoint/2010/main" xmlns="" val="2818962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28</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27</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48" name="Rectangle 147">
            <a:extLst>
              <a:ext uri="{FF2B5EF4-FFF2-40B4-BE49-F238E27FC236}">
                <a16:creationId xmlns:a16="http://schemas.microsoft.com/office/drawing/2014/main" xmlns="" id="{B9D5776A-DE5B-47E2-A821-9866587F30A0}"/>
              </a:ext>
            </a:extLst>
          </p:cNvPr>
          <p:cNvSpPr/>
          <p:nvPr/>
        </p:nvSpPr>
        <p:spPr>
          <a:xfrm flipH="1">
            <a:off x="6577400" y="379812"/>
            <a:ext cx="4565728" cy="4782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D6853E24-1082-426B-8261-3C65D6E38160}"/>
              </a:ext>
            </a:extLst>
          </p:cNvPr>
          <p:cNvSpPr/>
          <p:nvPr/>
        </p:nvSpPr>
        <p:spPr>
          <a:xfrm flipH="1">
            <a:off x="787944" y="1090956"/>
            <a:ext cx="4656626" cy="48975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457189" indent="-457189" algn="just">
              <a:lnSpc>
                <a:spcPct val="115000"/>
              </a:lnSpc>
              <a:spcBef>
                <a:spcPts val="800"/>
              </a:spcBef>
              <a:buFont typeface="Wingdings" panose="05000000000000000000" pitchFamily="2" charset="2"/>
              <a:buChar char="q"/>
            </a:pPr>
            <a:endParaRPr lang="en-IN" sz="1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50" name="Rectangle 149">
            <a:extLst>
              <a:ext uri="{FF2B5EF4-FFF2-40B4-BE49-F238E27FC236}">
                <a16:creationId xmlns:a16="http://schemas.microsoft.com/office/drawing/2014/main" xmlns="" id="{E58E4363-CAA1-4502-AEAF-5FED064A9E9F}"/>
              </a:ext>
            </a:extLst>
          </p:cNvPr>
          <p:cNvSpPr/>
          <p:nvPr/>
        </p:nvSpPr>
        <p:spPr>
          <a:xfrm flipH="1">
            <a:off x="6577397" y="935031"/>
            <a:ext cx="4598945" cy="42103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457189" indent="-457189" algn="just">
              <a:lnSpc>
                <a:spcPct val="115000"/>
              </a:lnSpc>
              <a:buFont typeface="Wingdings" panose="05000000000000000000" pitchFamily="2" charset="2"/>
              <a:buChar char="q"/>
            </a:pPr>
            <a:endParaRPr lang="en-IN" sz="1800" dirty="0">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8" name="Table 10">
            <a:extLst>
              <a:ext uri="{FF2B5EF4-FFF2-40B4-BE49-F238E27FC236}">
                <a16:creationId xmlns:a16="http://schemas.microsoft.com/office/drawing/2014/main" xmlns="" id="{A64D2940-ECB3-4D72-BAAD-69251596BA4D}"/>
              </a:ext>
            </a:extLst>
          </p:cNvPr>
          <p:cNvGraphicFramePr>
            <a:graphicFrameLocks noGrp="1"/>
          </p:cNvGraphicFramePr>
          <p:nvPr>
            <p:extLst>
              <p:ext uri="{D42A27DB-BD31-4B8C-83A1-F6EECF244321}">
                <p14:modId xmlns:p14="http://schemas.microsoft.com/office/powerpoint/2010/main" xmlns="" val="4058707839"/>
              </p:ext>
            </p:extLst>
          </p:nvPr>
        </p:nvGraphicFramePr>
        <p:xfrm>
          <a:off x="848493" y="430575"/>
          <a:ext cx="4593271" cy="6151488"/>
        </p:xfrm>
        <a:graphic>
          <a:graphicData uri="http://schemas.openxmlformats.org/drawingml/2006/table">
            <a:tbl>
              <a:tblPr firstRow="1" bandRow="1">
                <a:tableStyleId>{93296810-A885-4BE3-A3E7-6D5BEEA58F35}</a:tableStyleId>
              </a:tblPr>
              <a:tblGrid>
                <a:gridCol w="1851489">
                  <a:extLst>
                    <a:ext uri="{9D8B030D-6E8A-4147-A177-3AD203B41FA5}">
                      <a16:colId xmlns:a16="http://schemas.microsoft.com/office/drawing/2014/main" xmlns="" val="1138111022"/>
                    </a:ext>
                  </a:extLst>
                </a:gridCol>
                <a:gridCol w="2741782">
                  <a:extLst>
                    <a:ext uri="{9D8B030D-6E8A-4147-A177-3AD203B41FA5}">
                      <a16:colId xmlns:a16="http://schemas.microsoft.com/office/drawing/2014/main" xmlns="" val="823453462"/>
                    </a:ext>
                  </a:extLst>
                </a:gridCol>
              </a:tblGrid>
              <a:tr h="385320">
                <a:tc>
                  <a:txBody>
                    <a:bodyPr/>
                    <a:lstStyle/>
                    <a:p>
                      <a:pPr algn="ct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Ref. No.</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Criteria</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924227596"/>
                  </a:ext>
                </a:extLst>
              </a:tr>
              <a:tr h="1639015">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F1.1</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Members of RKS /JAS (Jan Arogya Samiti) and Local Governance bodies monitor the cleanliness of the hospital at pre-defined intervals</a:t>
                      </a:r>
                      <a:endParaRPr lang="en-IN"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81868299"/>
                  </a:ext>
                </a:extLst>
              </a:tr>
              <a:tr h="1845188">
                <a:tc>
                  <a:txBody>
                    <a:bodyPr/>
                    <a:lstStyle/>
                    <a:p>
                      <a:pPr>
                        <a:lnSpc>
                          <a:spcPct val="107000"/>
                        </a:lnSpc>
                        <a:spcAft>
                          <a:spcPts val="800"/>
                        </a:spcAft>
                      </a:pPr>
                      <a:r>
                        <a:rPr lang="en-IN" sz="170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F1.5</a:t>
                      </a:r>
                      <a:endParaRPr lang="en-IN"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The health facility has a system to take feed-back from patients and visitors for maintaining the cleanliness of the facility (Manual/</a:t>
                      </a:r>
                      <a:r>
                        <a:rPr lang="en-IN" sz="1700" dirty="0" err="1">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Mera</a:t>
                      </a: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 </a:t>
                      </a:r>
                      <a:r>
                        <a:rPr lang="en-IN" sz="1700" dirty="0" err="1">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Aspatal</a:t>
                      </a: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1982018"/>
                  </a:ext>
                </a:extLst>
              </a:tr>
              <a:tr h="2257534">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F2.2</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IEC regarding </a:t>
                      </a:r>
                      <a:r>
                        <a:rPr lang="en-IN" sz="1700" dirty="0" err="1">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Swachhata</a:t>
                      </a: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 Abhiyan is displayed within the facilities’ premises along with relevant IECs pertaining to National Clean Air Programme/water pollution/reuse of water etc.</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42354595"/>
                  </a:ext>
                </a:extLst>
              </a:tr>
            </a:tbl>
          </a:graphicData>
        </a:graphic>
      </p:graphicFrame>
      <p:graphicFrame>
        <p:nvGraphicFramePr>
          <p:cNvPr id="149" name="Table 10">
            <a:extLst>
              <a:ext uri="{FF2B5EF4-FFF2-40B4-BE49-F238E27FC236}">
                <a16:creationId xmlns:a16="http://schemas.microsoft.com/office/drawing/2014/main" xmlns="" id="{2AC5A36E-EC24-46F5-98EE-2F5642E0FE6E}"/>
              </a:ext>
            </a:extLst>
          </p:cNvPr>
          <p:cNvGraphicFramePr>
            <a:graphicFrameLocks noGrp="1"/>
          </p:cNvGraphicFramePr>
          <p:nvPr>
            <p:extLst>
              <p:ext uri="{D42A27DB-BD31-4B8C-83A1-F6EECF244321}">
                <p14:modId xmlns:p14="http://schemas.microsoft.com/office/powerpoint/2010/main" xmlns="" val="2402476978"/>
              </p:ext>
            </p:extLst>
          </p:nvPr>
        </p:nvGraphicFramePr>
        <p:xfrm>
          <a:off x="6577392" y="379499"/>
          <a:ext cx="4576547" cy="6270701"/>
        </p:xfrm>
        <a:graphic>
          <a:graphicData uri="http://schemas.openxmlformats.org/drawingml/2006/table">
            <a:tbl>
              <a:tblPr firstRow="1" bandRow="1">
                <a:tableStyleId>{93296810-A885-4BE3-A3E7-6D5BEEA58F35}</a:tableStyleId>
              </a:tblPr>
              <a:tblGrid>
                <a:gridCol w="928623">
                  <a:extLst>
                    <a:ext uri="{9D8B030D-6E8A-4147-A177-3AD203B41FA5}">
                      <a16:colId xmlns:a16="http://schemas.microsoft.com/office/drawing/2014/main" xmlns="" val="1138111022"/>
                    </a:ext>
                  </a:extLst>
                </a:gridCol>
                <a:gridCol w="3647924">
                  <a:extLst>
                    <a:ext uri="{9D8B030D-6E8A-4147-A177-3AD203B41FA5}">
                      <a16:colId xmlns:a16="http://schemas.microsoft.com/office/drawing/2014/main" xmlns="" val="823453462"/>
                    </a:ext>
                  </a:extLst>
                </a:gridCol>
              </a:tblGrid>
              <a:tr h="604302">
                <a:tc>
                  <a:txBody>
                    <a:bodyPr/>
                    <a:lstStyle/>
                    <a:p>
                      <a:pPr algn="ct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Ref. No.</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Criteria</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924227596"/>
                  </a:ext>
                </a:extLst>
              </a:tr>
              <a:tr h="2167770">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F3.3</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Roles and responsibility of different staff members have been assigned and communicated</a:t>
                      </a:r>
                      <a:b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b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The management of the hospital is committed to implement the concept of green healthcare and the hospital management shall follow the Sustainable Procurement Policy (SPP)</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81868299"/>
                  </a:ext>
                </a:extLst>
              </a:tr>
              <a:tr h="1735205">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F4.4</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Hospital has documented Standard Operating procedures for Cleanliness and Upkeep of Facility and guidelines/SOPs are available to educate and help them towards implementation of go green concept</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1982018"/>
                  </a:ext>
                </a:extLst>
              </a:tr>
              <a:tr h="1077015">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G1.2</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Implementation of IEC activities related to ' Swachh Bharat Abhiyan' including IEC/BCC activities to promote go green concept</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42354595"/>
                  </a:ext>
                </a:extLst>
              </a:tr>
              <a:tr h="604302">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G5.5</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Functional street lights are available along the approach road</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08316403"/>
                  </a:ext>
                </a:extLst>
              </a:tr>
            </a:tbl>
          </a:graphicData>
        </a:graphic>
      </p:graphicFrame>
    </p:spTree>
    <p:extLst>
      <p:ext uri="{BB962C8B-B14F-4D97-AF65-F5344CB8AC3E}">
        <p14:creationId xmlns:p14="http://schemas.microsoft.com/office/powerpoint/2010/main" xmlns="" val="927050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30</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29</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820823" y="347589"/>
            <a:ext cx="4656627" cy="4975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mbria" panose="02040503050406030204" pitchFamily="18" charset="0"/>
              </a:rPr>
              <a:t>Ways of fulfilling….</a:t>
            </a:r>
            <a:endParaRPr lang="en-IN" sz="2000" b="1" dirty="0">
              <a:latin typeface="Cambria" panose="02040503050406030204" pitchFamily="18" charset="0"/>
              <a:ea typeface="Cambria" panose="02040503050406030204" pitchFamily="18" charset="0"/>
            </a:endParaRPr>
          </a:p>
        </p:txBody>
      </p:sp>
      <p:sp>
        <p:nvSpPr>
          <p:cNvPr id="148" name="Rectangle 147">
            <a:extLst>
              <a:ext uri="{FF2B5EF4-FFF2-40B4-BE49-F238E27FC236}">
                <a16:creationId xmlns:a16="http://schemas.microsoft.com/office/drawing/2014/main" xmlns="" id="{B9D5776A-DE5B-47E2-A821-9866587F30A0}"/>
              </a:ext>
            </a:extLst>
          </p:cNvPr>
          <p:cNvSpPr/>
          <p:nvPr/>
        </p:nvSpPr>
        <p:spPr>
          <a:xfrm flipH="1">
            <a:off x="6577400" y="379812"/>
            <a:ext cx="4565728" cy="4782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mbria" panose="02040503050406030204" pitchFamily="18" charset="0"/>
              </a:rPr>
              <a:t>Sustainable Procurement Policy</a:t>
            </a:r>
            <a:endParaRPr lang="en-IN" sz="2000" b="1" dirty="0">
              <a:latin typeface="Cambria" panose="02040503050406030204" pitchFamily="18" charset="0"/>
              <a:ea typeface="Cambria" panose="02040503050406030204" pitchFamily="18" charset="0"/>
            </a:endParaRPr>
          </a:p>
        </p:txBody>
      </p:sp>
      <p:sp>
        <p:nvSpPr>
          <p:cNvPr id="149" name="Rectangle 148">
            <a:extLst>
              <a:ext uri="{FF2B5EF4-FFF2-40B4-BE49-F238E27FC236}">
                <a16:creationId xmlns:a16="http://schemas.microsoft.com/office/drawing/2014/main" xmlns="" id="{9EBB7559-1268-4CF7-BCCD-338F577CE386}"/>
              </a:ext>
            </a:extLst>
          </p:cNvPr>
          <p:cNvSpPr/>
          <p:nvPr/>
        </p:nvSpPr>
        <p:spPr>
          <a:xfrm rot="10800000" flipV="1">
            <a:off x="817149" y="1009391"/>
            <a:ext cx="2269538" cy="255901"/>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Cambria" panose="02040503050406030204" pitchFamily="18" charset="0"/>
                <a:ea typeface="Cambria" panose="02040503050406030204" pitchFamily="18" charset="0"/>
              </a:rPr>
              <a:t>Hard scaping</a:t>
            </a:r>
            <a:endParaRPr lang="en-IN" b="1" dirty="0">
              <a:latin typeface="Cambria" panose="02040503050406030204" pitchFamily="18" charset="0"/>
              <a:ea typeface="Cambria" panose="02040503050406030204" pitchFamily="18" charset="0"/>
            </a:endParaRPr>
          </a:p>
        </p:txBody>
      </p:sp>
      <p:pic>
        <p:nvPicPr>
          <p:cNvPr id="151" name="Picture 150">
            <a:extLst>
              <a:ext uri="{FF2B5EF4-FFF2-40B4-BE49-F238E27FC236}">
                <a16:creationId xmlns:a16="http://schemas.microsoft.com/office/drawing/2014/main" xmlns="" id="{B0128E2D-AC77-44AC-BDA1-3A4DC9DA082D}"/>
              </a:ext>
            </a:extLst>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826562" y="1416496"/>
            <a:ext cx="2268613" cy="1822945"/>
          </a:xfrm>
          <a:prstGeom prst="rect">
            <a:avLst/>
          </a:prstGeom>
          <a:noFill/>
          <a:ln>
            <a:noFill/>
          </a:ln>
        </p:spPr>
      </p:pic>
      <p:sp>
        <p:nvSpPr>
          <p:cNvPr id="152" name="Rectangle 151">
            <a:extLst>
              <a:ext uri="{FF2B5EF4-FFF2-40B4-BE49-F238E27FC236}">
                <a16:creationId xmlns:a16="http://schemas.microsoft.com/office/drawing/2014/main" xmlns="" id="{48E6EDEA-9605-4E0B-871B-323AE5715590}"/>
              </a:ext>
            </a:extLst>
          </p:cNvPr>
          <p:cNvSpPr/>
          <p:nvPr/>
        </p:nvSpPr>
        <p:spPr>
          <a:xfrm rot="10800000" flipV="1">
            <a:off x="3192434" y="1021320"/>
            <a:ext cx="2269538" cy="259770"/>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Cambria" panose="02040503050406030204" pitchFamily="18" charset="0"/>
                <a:ea typeface="Cambria" panose="02040503050406030204" pitchFamily="18" charset="0"/>
              </a:rPr>
              <a:t>Soft scaping</a:t>
            </a:r>
            <a:endParaRPr lang="en-IN" b="1" dirty="0">
              <a:latin typeface="Cambria" panose="02040503050406030204" pitchFamily="18" charset="0"/>
              <a:ea typeface="Cambria" panose="02040503050406030204" pitchFamily="18" charset="0"/>
            </a:endParaRPr>
          </a:p>
        </p:txBody>
      </p:sp>
      <p:pic>
        <p:nvPicPr>
          <p:cNvPr id="153" name="Picture 152" descr="Softscaping 101 by Best Pick Reports | Best Pick Reports">
            <a:extLst>
              <a:ext uri="{FF2B5EF4-FFF2-40B4-BE49-F238E27FC236}">
                <a16:creationId xmlns:a16="http://schemas.microsoft.com/office/drawing/2014/main" xmlns="" id="{904312BB-2998-4626-BAAD-214E146CA21A}"/>
              </a:ext>
            </a:extLst>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3180323" y="1416496"/>
            <a:ext cx="2299095" cy="1837050"/>
          </a:xfrm>
          <a:prstGeom prst="rect">
            <a:avLst/>
          </a:prstGeom>
          <a:noFill/>
          <a:ln>
            <a:noFill/>
          </a:ln>
        </p:spPr>
      </p:pic>
      <p:sp>
        <p:nvSpPr>
          <p:cNvPr id="154" name="Rectangle 153">
            <a:extLst>
              <a:ext uri="{FF2B5EF4-FFF2-40B4-BE49-F238E27FC236}">
                <a16:creationId xmlns:a16="http://schemas.microsoft.com/office/drawing/2014/main" xmlns="" id="{CF4F11BB-5FD3-42FF-90ED-D17BEE7DFB14}"/>
              </a:ext>
            </a:extLst>
          </p:cNvPr>
          <p:cNvSpPr/>
          <p:nvPr/>
        </p:nvSpPr>
        <p:spPr>
          <a:xfrm rot="10800000" flipV="1">
            <a:off x="817149" y="3286453"/>
            <a:ext cx="2250961" cy="386869"/>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Cambria" panose="02040503050406030204" pitchFamily="18" charset="0"/>
                <a:ea typeface="Cambria" panose="02040503050406030204" pitchFamily="18" charset="0"/>
              </a:rPr>
              <a:t>Water conservation</a:t>
            </a:r>
            <a:endParaRPr lang="en-IN" b="1" dirty="0">
              <a:latin typeface="Cambria" panose="02040503050406030204" pitchFamily="18" charset="0"/>
              <a:ea typeface="Cambria" panose="02040503050406030204" pitchFamily="18" charset="0"/>
            </a:endParaRPr>
          </a:p>
        </p:txBody>
      </p:sp>
      <p:pic>
        <p:nvPicPr>
          <p:cNvPr id="155" name="Picture 154" descr="Water Conservation">
            <a:extLst>
              <a:ext uri="{FF2B5EF4-FFF2-40B4-BE49-F238E27FC236}">
                <a16:creationId xmlns:a16="http://schemas.microsoft.com/office/drawing/2014/main" xmlns="" id="{7C2A0667-C559-4068-8BFF-E0A4D0D02CE1}"/>
              </a:ext>
            </a:extLst>
          </p:cNvPr>
          <p:cNvPicPr/>
          <p:nvPr/>
        </p:nvPicPr>
        <p:blipFill>
          <a:blip r:embed="rId5">
            <a:extLst>
              <a:ext uri="{28A0092B-C50C-407E-A947-70E740481C1C}">
                <a14:useLocalDpi xmlns:a14="http://schemas.microsoft.com/office/drawing/2010/main" xmlns="" val="0"/>
              </a:ext>
            </a:extLst>
          </a:blip>
          <a:srcRect/>
          <a:stretch>
            <a:fillRect/>
          </a:stretch>
        </p:blipFill>
        <p:spPr bwMode="auto">
          <a:xfrm>
            <a:off x="857358" y="3730391"/>
            <a:ext cx="2250961" cy="2827239"/>
          </a:xfrm>
          <a:prstGeom prst="rect">
            <a:avLst/>
          </a:prstGeom>
          <a:noFill/>
          <a:ln>
            <a:noFill/>
          </a:ln>
        </p:spPr>
      </p:pic>
      <p:sp>
        <p:nvSpPr>
          <p:cNvPr id="156" name="Rectangle 155">
            <a:extLst>
              <a:ext uri="{FF2B5EF4-FFF2-40B4-BE49-F238E27FC236}">
                <a16:creationId xmlns:a16="http://schemas.microsoft.com/office/drawing/2014/main" xmlns="" id="{7FBD9221-9121-4B88-A4D6-149C4E7B4CFB}"/>
              </a:ext>
            </a:extLst>
          </p:cNvPr>
          <p:cNvSpPr/>
          <p:nvPr/>
        </p:nvSpPr>
        <p:spPr>
          <a:xfrm rot="10800000" flipV="1">
            <a:off x="3170371" y="3293413"/>
            <a:ext cx="2290068" cy="413768"/>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Cambria" panose="02040503050406030204" pitchFamily="18" charset="0"/>
                <a:ea typeface="Cambria" panose="02040503050406030204" pitchFamily="18" charset="0"/>
              </a:rPr>
              <a:t>Drought tolerant plants</a:t>
            </a:r>
            <a:endParaRPr lang="en-IN" b="1" dirty="0">
              <a:latin typeface="Cambria" panose="02040503050406030204" pitchFamily="18" charset="0"/>
              <a:ea typeface="Cambria" panose="02040503050406030204" pitchFamily="18" charset="0"/>
            </a:endParaRPr>
          </a:p>
        </p:txBody>
      </p:sp>
      <p:pic>
        <p:nvPicPr>
          <p:cNvPr id="157" name="Picture 156" descr="Cactus - Wikipedia">
            <a:extLst>
              <a:ext uri="{FF2B5EF4-FFF2-40B4-BE49-F238E27FC236}">
                <a16:creationId xmlns:a16="http://schemas.microsoft.com/office/drawing/2014/main" xmlns="" id="{3996C69A-15E7-46D0-92D4-6DD6B2A89D37}"/>
              </a:ext>
            </a:extLst>
          </p:cNvPr>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189349" y="3811532"/>
            <a:ext cx="2290069" cy="2771935"/>
          </a:xfrm>
          <a:prstGeom prst="rect">
            <a:avLst/>
          </a:prstGeom>
          <a:noFill/>
          <a:ln>
            <a:noFill/>
          </a:ln>
        </p:spPr>
      </p:pic>
      <p:pic>
        <p:nvPicPr>
          <p:cNvPr id="158" name="Picture 157">
            <a:extLst>
              <a:ext uri="{FF2B5EF4-FFF2-40B4-BE49-F238E27FC236}">
                <a16:creationId xmlns:a16="http://schemas.microsoft.com/office/drawing/2014/main" xmlns="" id="{BECC03A2-D6D8-4F93-B550-BD95E7F45F69}"/>
              </a:ext>
            </a:extLst>
          </p:cNvPr>
          <p:cNvPicPr>
            <a:picLocks noChangeAspect="1"/>
          </p:cNvPicPr>
          <p:nvPr/>
        </p:nvPicPr>
        <p:blipFill>
          <a:blip r:embed="rId7" cstate="print"/>
          <a:stretch>
            <a:fillRect/>
          </a:stretch>
        </p:blipFill>
        <p:spPr>
          <a:xfrm>
            <a:off x="6648450" y="977586"/>
            <a:ext cx="4555566" cy="5580044"/>
          </a:xfrm>
          <a:prstGeom prst="rect">
            <a:avLst/>
          </a:prstGeom>
        </p:spPr>
      </p:pic>
    </p:spTree>
    <p:extLst>
      <p:ext uri="{BB962C8B-B14F-4D97-AF65-F5344CB8AC3E}">
        <p14:creationId xmlns:p14="http://schemas.microsoft.com/office/powerpoint/2010/main" xmlns="" val="8106404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32</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31</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820823" y="347589"/>
            <a:ext cx="4656627" cy="4975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GeM</a:t>
            </a:r>
            <a:r>
              <a:rPr lang="en-US" sz="2000" b="1" dirty="0">
                <a:latin typeface="Cambria" panose="02040503050406030204" pitchFamily="18" charset="0"/>
                <a:ea typeface="Cambria" panose="02040503050406030204" pitchFamily="18" charset="0"/>
              </a:rPr>
              <a:t> Portal.</a:t>
            </a:r>
            <a:endParaRPr lang="en-IN" sz="2000" b="1" dirty="0">
              <a:latin typeface="Cambria" panose="02040503050406030204" pitchFamily="18" charset="0"/>
              <a:ea typeface="Cambria" panose="02040503050406030204" pitchFamily="18" charset="0"/>
            </a:endParaRPr>
          </a:p>
        </p:txBody>
      </p:sp>
      <p:sp>
        <p:nvSpPr>
          <p:cNvPr id="148" name="Rectangle 147">
            <a:extLst>
              <a:ext uri="{FF2B5EF4-FFF2-40B4-BE49-F238E27FC236}">
                <a16:creationId xmlns:a16="http://schemas.microsoft.com/office/drawing/2014/main" xmlns="" id="{B9D5776A-DE5B-47E2-A821-9866587F30A0}"/>
              </a:ext>
            </a:extLst>
          </p:cNvPr>
          <p:cNvSpPr/>
          <p:nvPr/>
        </p:nvSpPr>
        <p:spPr>
          <a:xfrm flipH="1">
            <a:off x="6577400" y="379812"/>
            <a:ext cx="4565728" cy="4782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mbria" panose="02040503050406030204" pitchFamily="18" charset="0"/>
              </a:rPr>
              <a:t>Eco -friendly logos</a:t>
            </a:r>
            <a:endParaRPr lang="en-IN" sz="20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A8835691-C7DB-43AF-AEAF-71C5CB26440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77400" y="911171"/>
            <a:ext cx="4565728" cy="2219869"/>
          </a:xfrm>
          <a:prstGeom prst="rect">
            <a:avLst/>
          </a:prstGeom>
        </p:spPr>
      </p:pic>
      <p:pic>
        <p:nvPicPr>
          <p:cNvPr id="11" name="Picture 10">
            <a:extLst>
              <a:ext uri="{FF2B5EF4-FFF2-40B4-BE49-F238E27FC236}">
                <a16:creationId xmlns:a16="http://schemas.microsoft.com/office/drawing/2014/main" xmlns="" id="{9075A68F-CA9D-4C1F-9E65-43D407451BF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577401" y="2913710"/>
            <a:ext cx="4480388" cy="2423022"/>
          </a:xfrm>
          <a:prstGeom prst="rect">
            <a:avLst/>
          </a:prstGeom>
        </p:spPr>
      </p:pic>
      <p:pic>
        <p:nvPicPr>
          <p:cNvPr id="13" name="Picture 12">
            <a:extLst>
              <a:ext uri="{FF2B5EF4-FFF2-40B4-BE49-F238E27FC236}">
                <a16:creationId xmlns:a16="http://schemas.microsoft.com/office/drawing/2014/main" xmlns="" id="{9D1EC432-A70C-49D7-9B54-6155D72158A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125706" y="5174284"/>
            <a:ext cx="1054154" cy="1308167"/>
          </a:xfrm>
          <a:prstGeom prst="rect">
            <a:avLst/>
          </a:prstGeom>
        </p:spPr>
      </p:pic>
      <p:pic>
        <p:nvPicPr>
          <p:cNvPr id="15" name="Picture 14">
            <a:extLst>
              <a:ext uri="{FF2B5EF4-FFF2-40B4-BE49-F238E27FC236}">
                <a16:creationId xmlns:a16="http://schemas.microsoft.com/office/drawing/2014/main" xmlns="" id="{AD4DBB2E-7C82-48AE-B282-D1EB95C96CAE}"/>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48493" y="900259"/>
            <a:ext cx="4531101" cy="5054860"/>
          </a:xfrm>
          <a:prstGeom prst="rect">
            <a:avLst/>
          </a:prstGeom>
        </p:spPr>
      </p:pic>
    </p:spTree>
    <p:extLst>
      <p:ext uri="{BB962C8B-B14F-4D97-AF65-F5344CB8AC3E}">
        <p14:creationId xmlns:p14="http://schemas.microsoft.com/office/powerpoint/2010/main" xmlns="" val="24042964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000"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34</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33</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7" name="Rectangle 6">
            <a:extLst>
              <a:ext uri="{FF2B5EF4-FFF2-40B4-BE49-F238E27FC236}">
                <a16:creationId xmlns:a16="http://schemas.microsoft.com/office/drawing/2014/main" xmlns="" id="{D6853E24-1082-426B-8261-3C65D6E38160}"/>
              </a:ext>
            </a:extLst>
          </p:cNvPr>
          <p:cNvSpPr/>
          <p:nvPr/>
        </p:nvSpPr>
        <p:spPr>
          <a:xfrm flipH="1">
            <a:off x="787954" y="741596"/>
            <a:ext cx="4656626" cy="57099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07000"/>
              </a:lnSpc>
              <a:spcAft>
                <a:spcPts val="1067"/>
              </a:spcAft>
            </a:pPr>
            <a:r>
              <a:rPr lang="en-US" sz="2000" b="1" dirty="0">
                <a:latin typeface="Cambria" panose="02040503050406030204" pitchFamily="18" charset="0"/>
                <a:ea typeface="Cambria" panose="02040503050406030204" pitchFamily="18" charset="0"/>
              </a:rPr>
              <a:t>Water conservation</a:t>
            </a:r>
          </a:p>
          <a:p>
            <a:pPr marL="380990" indent="-380990" algn="just">
              <a:lnSpc>
                <a:spcPct val="107000"/>
              </a:lnSpc>
              <a:spcAft>
                <a:spcPts val="1067"/>
              </a:spcAft>
              <a:buFont typeface="Wingdings" panose="05000000000000000000" pitchFamily="2" charset="2"/>
              <a:buChar char="q"/>
            </a:pPr>
            <a:r>
              <a:rPr lang="en-US" sz="1700" dirty="0">
                <a:latin typeface="Cambria" panose="02040503050406030204" pitchFamily="18" charset="0"/>
                <a:ea typeface="Cambria" panose="02040503050406030204" pitchFamily="18" charset="0"/>
              </a:rPr>
              <a:t>Strategy for the optimum usage and conservation of water should be developed(landscaping with drought tolerant plants/ use of grey water for gardening)</a:t>
            </a:r>
          </a:p>
          <a:p>
            <a:pPr marL="380990" indent="-380990" algn="just">
              <a:lnSpc>
                <a:spcPct val="107000"/>
              </a:lnSpc>
              <a:spcAft>
                <a:spcPts val="1067"/>
              </a:spcAft>
              <a:buFont typeface="Wingdings" panose="05000000000000000000" pitchFamily="2" charset="2"/>
              <a:buChar char="q"/>
            </a:pPr>
            <a:r>
              <a:rPr lang="en-US" sz="1700" dirty="0">
                <a:latin typeface="Cambria" panose="02040503050406030204" pitchFamily="18" charset="0"/>
                <a:ea typeface="Cambria" panose="02040503050406030204" pitchFamily="18" charset="0"/>
              </a:rPr>
              <a:t>Healthcare facility shall have a plan for the waste water treatment.</a:t>
            </a:r>
          </a:p>
          <a:p>
            <a:pPr marL="380990" indent="-380990" algn="just">
              <a:lnSpc>
                <a:spcPct val="107000"/>
              </a:lnSpc>
              <a:spcAft>
                <a:spcPts val="1067"/>
              </a:spcAft>
              <a:buFont typeface="Wingdings" panose="05000000000000000000" pitchFamily="2" charset="2"/>
              <a:buChar char="q"/>
            </a:pPr>
            <a:r>
              <a:rPr lang="en-US" sz="1700" dirty="0">
                <a:latin typeface="Cambria" panose="02040503050406030204" pitchFamily="18" charset="0"/>
                <a:ea typeface="Cambria" panose="02040503050406030204" pitchFamily="18" charset="0"/>
              </a:rPr>
              <a:t>The healthcare facility shall have a plan to train the staff for water savings techniques</a:t>
            </a:r>
            <a:r>
              <a:rPr lang="en-US" sz="1700" dirty="0"/>
              <a:t>.</a:t>
            </a:r>
          </a:p>
          <a:p>
            <a:pPr marL="380990" indent="-380990" algn="just">
              <a:lnSpc>
                <a:spcPct val="107000"/>
              </a:lnSpc>
              <a:spcAft>
                <a:spcPts val="1067"/>
              </a:spcAft>
              <a:buFont typeface="Wingdings" panose="05000000000000000000" pitchFamily="2" charset="2"/>
              <a:buChar char="q"/>
            </a:pPr>
            <a:r>
              <a:rPr lang="en-US" sz="1700" dirty="0">
                <a:latin typeface="Cambria" panose="02040503050406030204" pitchFamily="18" charset="0"/>
                <a:ea typeface="Cambria" panose="02040503050406030204" pitchFamily="18" charset="0"/>
              </a:rPr>
              <a:t>Inclusion under Hospital Budget Plan and approval</a:t>
            </a:r>
          </a:p>
          <a:p>
            <a:pPr marL="380990" indent="-380990" algn="just">
              <a:lnSpc>
                <a:spcPct val="107000"/>
              </a:lnSpc>
              <a:spcAft>
                <a:spcPts val="1067"/>
              </a:spcAft>
              <a:buFont typeface="Wingdings" panose="05000000000000000000" pitchFamily="2" charset="2"/>
              <a:buChar char="q"/>
            </a:pPr>
            <a:r>
              <a:rPr lang="en-US" sz="1700" dirty="0">
                <a:latin typeface="Cambria" panose="02040503050406030204" pitchFamily="18" charset="0"/>
                <a:ea typeface="Cambria" panose="02040503050406030204" pitchFamily="18" charset="0"/>
              </a:rPr>
              <a:t>Example: Use </a:t>
            </a:r>
            <a:r>
              <a:rPr lang="en-US" sz="1700" b="1" dirty="0">
                <a:latin typeface="Cambria" panose="02040503050406030204" pitchFamily="18" charset="0"/>
                <a:ea typeface="Cambria" panose="02040503050406030204" pitchFamily="18" charset="0"/>
              </a:rPr>
              <a:t>microfiber mops instead of cotton mops. It is more water-efficient</a:t>
            </a:r>
            <a:r>
              <a:rPr lang="en-US" sz="1700" dirty="0">
                <a:latin typeface="Cambria" panose="02040503050406030204" pitchFamily="18" charset="0"/>
                <a:ea typeface="Cambria" panose="02040503050406030204" pitchFamily="18" charset="0"/>
              </a:rPr>
              <a:t>. Mopping with micro fibrotic mops increases cleaning efficiency. This mop can also withstand 300-500 washings as against 55 for cotton mops. </a:t>
            </a:r>
          </a:p>
          <a:p>
            <a:pPr algn="ctr">
              <a:lnSpc>
                <a:spcPct val="107000"/>
              </a:lnSpc>
              <a:spcAft>
                <a:spcPts val="1067"/>
              </a:spcAft>
            </a:pPr>
            <a:endParaRPr lang="en-IN" sz="1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50" name="Rectangle 149">
            <a:extLst>
              <a:ext uri="{FF2B5EF4-FFF2-40B4-BE49-F238E27FC236}">
                <a16:creationId xmlns:a16="http://schemas.microsoft.com/office/drawing/2014/main" xmlns="" id="{E58E4363-CAA1-4502-AEAF-5FED064A9E9F}"/>
              </a:ext>
            </a:extLst>
          </p:cNvPr>
          <p:cNvSpPr/>
          <p:nvPr/>
        </p:nvSpPr>
        <p:spPr>
          <a:xfrm flipH="1">
            <a:off x="6577397" y="935031"/>
            <a:ext cx="4598945" cy="42103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457189" indent="-457189" algn="just">
              <a:lnSpc>
                <a:spcPct val="115000"/>
              </a:lnSpc>
              <a:buFont typeface="Wingdings" panose="05000000000000000000" pitchFamily="2" charset="2"/>
              <a:buChar char="q"/>
            </a:pPr>
            <a:endParaRPr lang="en-IN" sz="18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52" name="Picture 151" descr="Rainwater Harvesting System Examples - Greywater Action">
            <a:extLst>
              <a:ext uri="{FF2B5EF4-FFF2-40B4-BE49-F238E27FC236}">
                <a16:creationId xmlns:a16="http://schemas.microsoft.com/office/drawing/2014/main" xmlns="" id="{154B34A3-ECA4-4206-845C-699CFAA9E6AA}"/>
              </a:ext>
            </a:extLst>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6525826" y="734378"/>
            <a:ext cx="4880997" cy="2844799"/>
          </a:xfrm>
          <a:prstGeom prst="rect">
            <a:avLst/>
          </a:prstGeom>
          <a:noFill/>
          <a:ln>
            <a:noFill/>
          </a:ln>
        </p:spPr>
      </p:pic>
      <p:pic>
        <p:nvPicPr>
          <p:cNvPr id="153" name="Picture 152" descr="How to Use a Microfiber Mop - MopReviews.com">
            <a:extLst>
              <a:ext uri="{FF2B5EF4-FFF2-40B4-BE49-F238E27FC236}">
                <a16:creationId xmlns:a16="http://schemas.microsoft.com/office/drawing/2014/main" xmlns="" id="{935B543F-61F0-4EBF-816C-FBB4A244DC80}"/>
              </a:ext>
            </a:extLst>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6577397" y="3870961"/>
            <a:ext cx="4569369" cy="2580641"/>
          </a:xfrm>
          <a:prstGeom prst="rect">
            <a:avLst/>
          </a:prstGeom>
          <a:noFill/>
          <a:ln>
            <a:noFill/>
          </a:ln>
        </p:spPr>
      </p:pic>
    </p:spTree>
    <p:extLst>
      <p:ext uri="{BB962C8B-B14F-4D97-AF65-F5344CB8AC3E}">
        <p14:creationId xmlns:p14="http://schemas.microsoft.com/office/powerpoint/2010/main" xmlns="" val="18608452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xmlns="" id="{92E12EE0-D677-4B3E-B6CE-0E062AA8ADF2}"/>
              </a:ext>
            </a:extLst>
          </p:cNvPr>
          <p:cNvGrpSpPr/>
          <p:nvPr/>
        </p:nvGrpSpPr>
        <p:grpSpPr>
          <a:xfrm>
            <a:off x="6150391" y="119550"/>
            <a:ext cx="5574535" cy="6778315"/>
            <a:chOff x="6096000" y="119550"/>
            <a:chExt cx="5574535" cy="6778315"/>
          </a:xfrm>
        </p:grpSpPr>
        <p:sp>
          <p:nvSpPr>
            <p:cNvPr id="18" name="Rectangle 17">
              <a:extLst>
                <a:ext uri="{FF2B5EF4-FFF2-40B4-BE49-F238E27FC236}">
                  <a16:creationId xmlns:a16="http://schemas.microsoft.com/office/drawing/2014/main" xmlns="" id="{89A7C9A0-1A85-4F30-A93E-652DADAEA768}"/>
                </a:ext>
              </a:extLst>
            </p:cNvPr>
            <p:cNvSpPr/>
            <p:nvPr/>
          </p:nvSpPr>
          <p:spPr>
            <a:xfrm>
              <a:off x="11148331"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Freeform: Shape 158">
              <a:extLst>
                <a:ext uri="{FF2B5EF4-FFF2-40B4-BE49-F238E27FC236}">
                  <a16:creationId xmlns:a16="http://schemas.microsoft.com/office/drawing/2014/main" xmlns="" id="{844EE657-B388-4FBA-B129-7B78DAC63F27}"/>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xmlns="" id="{6A4BE4DF-D2F4-4379-A9D6-80E52AFF414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xmlns="" id="{00D995D0-D410-41F6-8F5B-85BB1BCC534A}"/>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xmlns="" id="{E30CE9D1-00A8-4698-B82F-870B637B8B3D}"/>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xmlns="" id="{77200768-9471-4E20-BAD8-29771E263599}"/>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xmlns="" id="{1C5E669C-7F9D-4702-B466-E8B7969A0437}"/>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xmlns="" id="{05C55975-239A-4E3C-9DA9-A1C1F43A5592}"/>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xmlns="" id="{07CFC89B-3A0C-4489-9C24-1AF2539BC25F}"/>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xmlns="" id="{48207E8D-9C84-4381-A43C-9C1AD7BD9C0A}"/>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xmlns="" id="{27CEB030-6CD3-430F-8BC2-0652DA5FF667}"/>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xmlns="" id="{4DB8F0E0-E44F-45C3-9FAF-C3DA3FC751DB}"/>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xmlns="" id="{E3479BD0-F83D-44B4-81C9-71C0B635AC7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xmlns="" id="{F216DE1B-38AB-4EC3-ACC7-17E6C1D4A349}"/>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C4AF6244-7532-4141-B434-8E2F38097B0C}"/>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t>PAGE 35</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812157" cy="6607323"/>
            <a:chOff x="5604611" y="119550"/>
            <a:chExt cx="812157"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611054" cy="386869"/>
              <a:chOff x="5805714" y="609691"/>
              <a:chExt cx="611054"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56962" y="666847"/>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xmlns="" id="{A965834C-80E1-4270-9F5A-A3582A7BB7F7}"/>
              </a:ext>
            </a:extLst>
          </p:cNvPr>
          <p:cNvSpPr txBox="1"/>
          <p:nvPr/>
        </p:nvSpPr>
        <p:spPr>
          <a:xfrm>
            <a:off x="6416768" y="430573"/>
            <a:ext cx="2278250" cy="523220"/>
          </a:xfrm>
          <a:prstGeom prst="rect">
            <a:avLst/>
          </a:prstGeom>
          <a:noFill/>
        </p:spPr>
        <p:txBody>
          <a:bodyPr wrap="square" rtlCol="0">
            <a:spAutoFit/>
          </a:bodyPr>
          <a:lstStyle/>
          <a:p>
            <a:pPr algn="ctr"/>
            <a:endParaRPr lang="en-US" sz="2800" b="1"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xmlns="" id="{77554162-8FC4-47E5-A14D-FAA80F7E6F08}"/>
              </a:ext>
            </a:extLst>
          </p:cNvPr>
          <p:cNvSpPr txBox="1"/>
          <p:nvPr/>
        </p:nvSpPr>
        <p:spPr>
          <a:xfrm>
            <a:off x="6525826" y="1206922"/>
            <a:ext cx="4572476" cy="546881"/>
          </a:xfrm>
          <a:prstGeom prst="rect">
            <a:avLst/>
          </a:prstGeom>
          <a:noFill/>
        </p:spPr>
        <p:txBody>
          <a:bodyPr wrap="square" rtlCol="0">
            <a:spAutoFit/>
          </a:bodyPr>
          <a:lstStyle/>
          <a:p>
            <a:pPr>
              <a:lnSpc>
                <a:spcPct val="250000"/>
              </a:lnSpc>
            </a:pPr>
            <a:endParaRPr lang="en-US" sz="1400" dirty="0">
              <a:latin typeface="Hand Of Sean" panose="02000500000000000000" pitchFamily="2" charset="-128"/>
              <a:ea typeface="Hand Of Sean" panose="02000500000000000000" pitchFamily="2" charset="-128"/>
            </a:endParaRPr>
          </a:p>
        </p:txBody>
      </p:sp>
      <p:sp>
        <p:nvSpPr>
          <p:cNvPr id="2" name="Rectangle 1">
            <a:extLst>
              <a:ext uri="{FF2B5EF4-FFF2-40B4-BE49-F238E27FC236}">
                <a16:creationId xmlns:a16="http://schemas.microsoft.com/office/drawing/2014/main" xmlns="" id="{EA164090-2DED-438B-BFF3-C0D2B617BCDE}"/>
              </a:ext>
            </a:extLst>
          </p:cNvPr>
          <p:cNvSpPr/>
          <p:nvPr/>
        </p:nvSpPr>
        <p:spPr>
          <a:xfrm flipH="1">
            <a:off x="6651334" y="1981676"/>
            <a:ext cx="4519743" cy="25780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6"/>
                </a:solidFill>
                <a:latin typeface="Cambria" panose="02040503050406030204" pitchFamily="18" charset="0"/>
                <a:ea typeface="Cambria" panose="02040503050406030204" pitchFamily="18" charset="0"/>
              </a:rPr>
              <a:t>Introduction of  newly added thematic area: Eco-friendly facility</a:t>
            </a:r>
            <a:endParaRPr lang="en-IN" sz="2000" dirty="0">
              <a:solidFill>
                <a:schemeClr val="accent6"/>
              </a:solidFill>
            </a:endParaRPr>
          </a:p>
        </p:txBody>
      </p:sp>
    </p:spTree>
    <p:extLst>
      <p:ext uri="{BB962C8B-B14F-4D97-AF65-F5344CB8AC3E}">
        <p14:creationId xmlns:p14="http://schemas.microsoft.com/office/powerpoint/2010/main" xmlns="" val="10056279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grpSp>
        <p:nvGrpSpPr>
          <p:cNvPr id="513" name="Google Shape;513;p25"/>
          <p:cNvGrpSpPr/>
          <p:nvPr/>
        </p:nvGrpSpPr>
        <p:grpSpPr>
          <a:xfrm>
            <a:off x="1800225" y="1632952"/>
            <a:ext cx="4071242" cy="4119616"/>
            <a:chOff x="1436600" y="1347425"/>
            <a:chExt cx="2967000" cy="2967000"/>
          </a:xfrm>
        </p:grpSpPr>
        <p:sp>
          <p:nvSpPr>
            <p:cNvPr id="514" name="Google Shape;514;p25"/>
            <p:cNvSpPr/>
            <p:nvPr/>
          </p:nvSpPr>
          <p:spPr>
            <a:xfrm>
              <a:off x="1436600" y="1347425"/>
              <a:ext cx="2967000" cy="2967000"/>
            </a:xfrm>
            <a:prstGeom prst="arc">
              <a:avLst>
                <a:gd name="adj1" fmla="val 17813811"/>
                <a:gd name="adj2" fmla="val 3845812"/>
              </a:avLst>
            </a:prstGeom>
            <a:no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515" name="Google Shape;515;p25"/>
            <p:cNvSpPr/>
            <p:nvPr/>
          </p:nvSpPr>
          <p:spPr>
            <a:xfrm>
              <a:off x="2082846" y="1993559"/>
              <a:ext cx="1674508" cy="1674508"/>
            </a:xfrm>
            <a:custGeom>
              <a:avLst/>
              <a:gdLst/>
              <a:ahLst/>
              <a:cxnLst/>
              <a:rect l="l" t="t" r="r" b="b"/>
              <a:pathLst>
                <a:path w="95156" h="95156" extrusionOk="0">
                  <a:moveTo>
                    <a:pt x="47578" y="1"/>
                  </a:moveTo>
                  <a:cubicBezTo>
                    <a:pt x="21301" y="1"/>
                    <a:pt x="1" y="21301"/>
                    <a:pt x="1" y="47578"/>
                  </a:cubicBezTo>
                  <a:cubicBezTo>
                    <a:pt x="1" y="73855"/>
                    <a:pt x="21301" y="95155"/>
                    <a:pt x="47578" y="95155"/>
                  </a:cubicBezTo>
                  <a:cubicBezTo>
                    <a:pt x="73855" y="95155"/>
                    <a:pt x="95156" y="73855"/>
                    <a:pt x="95156" y="47578"/>
                  </a:cubicBezTo>
                  <a:cubicBezTo>
                    <a:pt x="95156" y="21301"/>
                    <a:pt x="73855" y="1"/>
                    <a:pt x="47578" y="1"/>
                  </a:cubicBezTo>
                  <a:close/>
                </a:path>
              </a:pathLst>
            </a:custGeom>
            <a:solidFill>
              <a:schemeClr val="accent2">
                <a:lumMod val="60000"/>
                <a:lumOff val="40000"/>
              </a:schemeClr>
            </a:solidFill>
            <a:ln>
              <a:noFill/>
            </a:ln>
          </p:spPr>
          <p:txBody>
            <a:bodyPr spcFirstLastPara="1" wrap="square" lIns="121900" tIns="121900" rIns="121900" bIns="121900" anchor="ctr" anchorCtr="0">
              <a:noAutofit/>
            </a:bodyPr>
            <a:lstStyle/>
            <a:p>
              <a:pPr algn="ctr">
                <a:buClr>
                  <a:schemeClr val="dk1"/>
                </a:buClr>
                <a:buSzPts val="1100"/>
              </a:pPr>
              <a:r>
                <a:rPr lang="en-US" sz="5867" dirty="0">
                  <a:latin typeface="Cambria" panose="02040503050406030204" pitchFamily="18" charset="0"/>
                  <a:ea typeface="Cambria" panose="02040503050406030204" pitchFamily="18" charset="0"/>
                </a:rPr>
                <a:t>H</a:t>
              </a:r>
              <a:endParaRPr sz="5867" dirty="0">
                <a:latin typeface="Cambria" panose="02040503050406030204" pitchFamily="18" charset="0"/>
                <a:ea typeface="Cambria" panose="02040503050406030204" pitchFamily="18" charset="0"/>
              </a:endParaRPr>
            </a:p>
          </p:txBody>
        </p:sp>
        <p:sp>
          <p:nvSpPr>
            <p:cNvPr id="516" name="Google Shape;516;p25"/>
            <p:cNvSpPr/>
            <p:nvPr/>
          </p:nvSpPr>
          <p:spPr>
            <a:xfrm>
              <a:off x="2155031" y="2065717"/>
              <a:ext cx="1530138" cy="1530190"/>
            </a:xfrm>
            <a:custGeom>
              <a:avLst/>
              <a:gdLst/>
              <a:ahLst/>
              <a:cxnLst/>
              <a:rect l="l" t="t" r="r" b="b"/>
              <a:pathLst>
                <a:path w="29183" h="29184" extrusionOk="0">
                  <a:moveTo>
                    <a:pt x="14586" y="1"/>
                  </a:moveTo>
                  <a:cubicBezTo>
                    <a:pt x="6525" y="1"/>
                    <a:pt x="0" y="6537"/>
                    <a:pt x="0" y="14598"/>
                  </a:cubicBezTo>
                  <a:cubicBezTo>
                    <a:pt x="0" y="22647"/>
                    <a:pt x="6525" y="29183"/>
                    <a:pt x="14586" y="29183"/>
                  </a:cubicBezTo>
                  <a:cubicBezTo>
                    <a:pt x="22646" y="29183"/>
                    <a:pt x="29183" y="22647"/>
                    <a:pt x="29183" y="14598"/>
                  </a:cubicBezTo>
                  <a:cubicBezTo>
                    <a:pt x="29183" y="6537"/>
                    <a:pt x="22646" y="1"/>
                    <a:pt x="14586" y="1"/>
                  </a:cubicBezTo>
                  <a:close/>
                </a:path>
              </a:pathLst>
            </a:custGeom>
            <a:noFill/>
            <a:ln w="9525" cap="flat" cmpd="sng">
              <a:solidFill>
                <a:schemeClr val="lt1"/>
              </a:solidFill>
              <a:prstDash val="solid"/>
              <a:round/>
              <a:headEnd type="none" w="sm" len="sm"/>
              <a:tailEnd type="none" w="sm" len="sm"/>
            </a:ln>
          </p:spPr>
          <p:txBody>
            <a:bodyPr spcFirstLastPara="1" wrap="square" lIns="121900" tIns="487667" rIns="121900" bIns="121900" anchor="ctr" anchorCtr="0">
              <a:noAutofit/>
            </a:bodyPr>
            <a:lstStyle/>
            <a:p>
              <a:pPr algn="ctr"/>
              <a:endParaRPr sz="2400" dirty="0">
                <a:solidFill>
                  <a:srgbClr val="FFFFFF"/>
                </a:solidFill>
                <a:latin typeface="Cambria" panose="02040503050406030204" pitchFamily="18" charset="0"/>
                <a:ea typeface="Cambria" panose="02040503050406030204" pitchFamily="18" charset="0"/>
              </a:endParaRPr>
            </a:p>
          </p:txBody>
        </p:sp>
        <p:sp>
          <p:nvSpPr>
            <p:cNvPr id="517" name="Google Shape;517;p25"/>
            <p:cNvSpPr/>
            <p:nvPr/>
          </p:nvSpPr>
          <p:spPr>
            <a:xfrm>
              <a:off x="2729496" y="2259292"/>
              <a:ext cx="381209" cy="312466"/>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rgbClr val="FFFFFF"/>
            </a:solidFill>
            <a:ln>
              <a:no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grpSp>
      <p:sp>
        <p:nvSpPr>
          <p:cNvPr id="518" name="Google Shape;518;p25"/>
          <p:cNvSpPr txBox="1">
            <a:spLocks noGrp="1"/>
          </p:cNvSpPr>
          <p:nvPr>
            <p:ph type="title"/>
          </p:nvPr>
        </p:nvSpPr>
        <p:spPr>
          <a:xfrm>
            <a:off x="822961" y="715533"/>
            <a:ext cx="10535921" cy="641600"/>
          </a:xfrm>
          <a:prstGeom prst="rect">
            <a:avLst/>
          </a:prstGeom>
        </p:spPr>
        <p:txBody>
          <a:bodyPr spcFirstLastPara="1" vert="horz" wrap="square" lIns="121900" tIns="121900" rIns="121900" bIns="121900" rtlCol="0" anchor="ctr" anchorCtr="0">
            <a:noAutofit/>
          </a:bodyPr>
          <a:lstStyle/>
          <a:p>
            <a:pPr algn="ctr">
              <a:spcBef>
                <a:spcPts val="0"/>
              </a:spcBef>
            </a:pPr>
            <a:r>
              <a:rPr lang="en-US" sz="2000" b="1" dirty="0">
                <a:latin typeface="Cambria" panose="02040503050406030204" pitchFamily="18" charset="0"/>
                <a:ea typeface="Cambria" panose="02040503050406030204" pitchFamily="18" charset="0"/>
              </a:rPr>
              <a:t>Introduction of  newly added thematic area: Eco-friendly facility</a:t>
            </a:r>
            <a:endParaRPr sz="2000" b="1" dirty="0">
              <a:latin typeface="Cambria" panose="02040503050406030204" pitchFamily="18" charset="0"/>
              <a:ea typeface="Cambria" panose="02040503050406030204" pitchFamily="18" charset="0"/>
            </a:endParaRPr>
          </a:p>
        </p:txBody>
      </p:sp>
      <p:grpSp>
        <p:nvGrpSpPr>
          <p:cNvPr id="519" name="Google Shape;519;p25"/>
          <p:cNvGrpSpPr/>
          <p:nvPr/>
        </p:nvGrpSpPr>
        <p:grpSpPr>
          <a:xfrm>
            <a:off x="4383371" y="1567634"/>
            <a:ext cx="4879340" cy="825221"/>
            <a:chOff x="3287528" y="1175725"/>
            <a:chExt cx="3659505" cy="618916"/>
          </a:xfrm>
        </p:grpSpPr>
        <p:sp>
          <p:nvSpPr>
            <p:cNvPr id="520" name="Google Shape;520;p25"/>
            <p:cNvSpPr/>
            <p:nvPr/>
          </p:nvSpPr>
          <p:spPr>
            <a:xfrm>
              <a:off x="3287528" y="1193159"/>
              <a:ext cx="601462" cy="601482"/>
            </a:xfrm>
            <a:custGeom>
              <a:avLst/>
              <a:gdLst/>
              <a:ahLst/>
              <a:cxnLst/>
              <a:rect l="l" t="t" r="r" b="b"/>
              <a:pathLst>
                <a:path w="29183" h="29184" extrusionOk="0">
                  <a:moveTo>
                    <a:pt x="14586" y="1"/>
                  </a:moveTo>
                  <a:cubicBezTo>
                    <a:pt x="6525" y="1"/>
                    <a:pt x="0" y="6537"/>
                    <a:pt x="0" y="14598"/>
                  </a:cubicBezTo>
                  <a:cubicBezTo>
                    <a:pt x="0" y="22647"/>
                    <a:pt x="6525" y="29183"/>
                    <a:pt x="14586" y="29183"/>
                  </a:cubicBezTo>
                  <a:cubicBezTo>
                    <a:pt x="22646" y="29183"/>
                    <a:pt x="29183" y="22647"/>
                    <a:pt x="29183" y="14598"/>
                  </a:cubicBezTo>
                  <a:cubicBezTo>
                    <a:pt x="29183" y="6537"/>
                    <a:pt x="22646" y="1"/>
                    <a:pt x="14586" y="1"/>
                  </a:cubicBezTo>
                  <a:close/>
                </a:path>
              </a:pathLst>
            </a:custGeom>
            <a:solidFill>
              <a:srgbClr val="EC3A3B"/>
            </a:solidFill>
            <a:ln>
              <a:noFill/>
            </a:ln>
          </p:spPr>
          <p:txBody>
            <a:bodyPr spcFirstLastPara="1" wrap="square" lIns="121900" tIns="121900" rIns="121900" bIns="121900" anchor="ctr" anchorCtr="0">
              <a:noAutofit/>
            </a:bodyPr>
            <a:lstStyle/>
            <a:p>
              <a:pPr algn="ctr">
                <a:buClr>
                  <a:schemeClr val="dk1"/>
                </a:buClr>
                <a:buSzPts val="1100"/>
              </a:pPr>
              <a:endParaRPr sz="2400">
                <a:solidFill>
                  <a:srgbClr val="FFFFFF"/>
                </a:solidFill>
                <a:latin typeface="Cambria" panose="02040503050406030204" pitchFamily="18" charset="0"/>
                <a:ea typeface="Cambria" panose="02040503050406030204" pitchFamily="18" charset="0"/>
              </a:endParaRPr>
            </a:p>
          </p:txBody>
        </p:sp>
        <p:grpSp>
          <p:nvGrpSpPr>
            <p:cNvPr id="521" name="Google Shape;521;p25"/>
            <p:cNvGrpSpPr/>
            <p:nvPr/>
          </p:nvGrpSpPr>
          <p:grpSpPr>
            <a:xfrm>
              <a:off x="4346204" y="1175725"/>
              <a:ext cx="2600829" cy="365700"/>
              <a:chOff x="5222700" y="3658300"/>
              <a:chExt cx="3210900" cy="365700"/>
            </a:xfrm>
          </p:grpSpPr>
          <p:sp>
            <p:nvSpPr>
              <p:cNvPr id="522" name="Google Shape;522;p25"/>
              <p:cNvSpPr txBox="1"/>
              <p:nvPr/>
            </p:nvSpPr>
            <p:spPr>
              <a:xfrm>
                <a:off x="5222700" y="3707288"/>
                <a:ext cx="3210900" cy="309841"/>
              </a:xfrm>
              <a:prstGeom prst="rect">
                <a:avLst/>
              </a:prstGeom>
              <a:noFill/>
              <a:ln>
                <a:noFill/>
              </a:ln>
            </p:spPr>
            <p:txBody>
              <a:bodyPr spcFirstLastPara="1" wrap="square" lIns="121900" tIns="121900" rIns="121900" bIns="121900" anchor="ctr" anchorCtr="0">
                <a:noAutofit/>
              </a:bodyPr>
              <a:lstStyle/>
              <a:p>
                <a:r>
                  <a:rPr lang="en-IN" sz="2400" dirty="0">
                    <a:latin typeface="Cambria" panose="02040503050406030204" pitchFamily="18" charset="0"/>
                    <a:ea typeface="Cambria" panose="02040503050406030204" pitchFamily="18" charset="0"/>
                  </a:rPr>
                  <a:t>Energy efficiency </a:t>
                </a:r>
                <a:endParaRPr sz="2400" dirty="0">
                  <a:solidFill>
                    <a:srgbClr val="434343"/>
                  </a:solidFill>
                  <a:latin typeface="Cambria" panose="02040503050406030204" pitchFamily="18" charset="0"/>
                  <a:ea typeface="Cambria" panose="02040503050406030204" pitchFamily="18" charset="0"/>
                  <a:cs typeface="Roboto"/>
                  <a:sym typeface="Roboto"/>
                </a:endParaRPr>
              </a:p>
            </p:txBody>
          </p:sp>
          <p:sp>
            <p:nvSpPr>
              <p:cNvPr id="523" name="Google Shape;523;p25"/>
              <p:cNvSpPr txBox="1"/>
              <p:nvPr/>
            </p:nvSpPr>
            <p:spPr>
              <a:xfrm>
                <a:off x="5222700" y="3658300"/>
                <a:ext cx="3210900" cy="365700"/>
              </a:xfrm>
              <a:prstGeom prst="rect">
                <a:avLst/>
              </a:prstGeom>
              <a:noFill/>
              <a:ln>
                <a:noFill/>
              </a:ln>
            </p:spPr>
            <p:txBody>
              <a:bodyPr spcFirstLastPara="1" wrap="square" lIns="121900" tIns="121900" rIns="121900" bIns="121900" anchor="ctr" anchorCtr="0">
                <a:noAutofit/>
              </a:bodyPr>
              <a:lstStyle/>
              <a:p>
                <a:endParaRPr sz="24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sp>
          <p:nvSpPr>
            <p:cNvPr id="524" name="Google Shape;524;p25"/>
            <p:cNvSpPr/>
            <p:nvPr/>
          </p:nvSpPr>
          <p:spPr>
            <a:xfrm>
              <a:off x="3319075" y="1224713"/>
              <a:ext cx="538353" cy="538372"/>
            </a:xfrm>
            <a:custGeom>
              <a:avLst/>
              <a:gdLst/>
              <a:ahLst/>
              <a:cxnLst/>
              <a:rect l="l" t="t" r="r" b="b"/>
              <a:pathLst>
                <a:path w="29183" h="29184" extrusionOk="0">
                  <a:moveTo>
                    <a:pt x="14586" y="1"/>
                  </a:moveTo>
                  <a:cubicBezTo>
                    <a:pt x="6525" y="1"/>
                    <a:pt x="0" y="6537"/>
                    <a:pt x="0" y="14598"/>
                  </a:cubicBezTo>
                  <a:cubicBezTo>
                    <a:pt x="0" y="22647"/>
                    <a:pt x="6525" y="29183"/>
                    <a:pt x="14586" y="29183"/>
                  </a:cubicBezTo>
                  <a:cubicBezTo>
                    <a:pt x="22646" y="29183"/>
                    <a:pt x="29183" y="22647"/>
                    <a:pt x="29183" y="14598"/>
                  </a:cubicBezTo>
                  <a:cubicBezTo>
                    <a:pt x="29183" y="6537"/>
                    <a:pt x="22646" y="1"/>
                    <a:pt x="14586"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dirty="0">
                  <a:solidFill>
                    <a:srgbClr val="FFFFFF"/>
                  </a:solidFill>
                  <a:latin typeface="Cambria" panose="02040503050406030204" pitchFamily="18" charset="0"/>
                  <a:ea typeface="Cambria" panose="02040503050406030204" pitchFamily="18" charset="0"/>
                  <a:cs typeface="Fira Sans Extra Condensed Medium"/>
                  <a:sym typeface="Fira Sans Extra Condensed Medium"/>
                </a:rPr>
                <a:t>H1</a:t>
              </a:r>
              <a:endParaRPr sz="2400" dirty="0">
                <a:solidFill>
                  <a:srgbClr val="FFFFFF"/>
                </a:solidFill>
                <a:latin typeface="Cambria" panose="02040503050406030204" pitchFamily="18" charset="0"/>
                <a:ea typeface="Cambria" panose="02040503050406030204" pitchFamily="18" charset="0"/>
              </a:endParaRPr>
            </a:p>
          </p:txBody>
        </p:sp>
      </p:grpSp>
      <p:grpSp>
        <p:nvGrpSpPr>
          <p:cNvPr id="525" name="Google Shape;525;p25"/>
          <p:cNvGrpSpPr/>
          <p:nvPr/>
        </p:nvGrpSpPr>
        <p:grpSpPr>
          <a:xfrm>
            <a:off x="4383371" y="5133033"/>
            <a:ext cx="5207669" cy="848467"/>
            <a:chOff x="3287528" y="3849832"/>
            <a:chExt cx="3905752" cy="636350"/>
          </a:xfrm>
        </p:grpSpPr>
        <p:sp>
          <p:nvSpPr>
            <p:cNvPr id="526" name="Google Shape;526;p25"/>
            <p:cNvSpPr/>
            <p:nvPr/>
          </p:nvSpPr>
          <p:spPr>
            <a:xfrm>
              <a:off x="3287528" y="3867284"/>
              <a:ext cx="601462" cy="601462"/>
            </a:xfrm>
            <a:custGeom>
              <a:avLst/>
              <a:gdLst/>
              <a:ahLst/>
              <a:cxnLst/>
              <a:rect l="l" t="t" r="r" b="b"/>
              <a:pathLst>
                <a:path w="29183" h="29183" extrusionOk="0">
                  <a:moveTo>
                    <a:pt x="14586" y="1"/>
                  </a:moveTo>
                  <a:cubicBezTo>
                    <a:pt x="6525" y="1"/>
                    <a:pt x="0" y="6537"/>
                    <a:pt x="0" y="14598"/>
                  </a:cubicBezTo>
                  <a:cubicBezTo>
                    <a:pt x="0" y="22646"/>
                    <a:pt x="6525" y="29183"/>
                    <a:pt x="14586" y="29183"/>
                  </a:cubicBezTo>
                  <a:cubicBezTo>
                    <a:pt x="22646" y="29183"/>
                    <a:pt x="29183" y="22646"/>
                    <a:pt x="29183" y="14598"/>
                  </a:cubicBezTo>
                  <a:cubicBezTo>
                    <a:pt x="29183" y="6537"/>
                    <a:pt x="22646" y="1"/>
                    <a:pt x="14586" y="1"/>
                  </a:cubicBezTo>
                  <a:close/>
                </a:path>
              </a:pathLst>
            </a:custGeom>
            <a:solidFill>
              <a:srgbClr val="5EB2FC"/>
            </a:solidFill>
            <a:ln>
              <a:noFill/>
            </a:ln>
          </p:spPr>
          <p:txBody>
            <a:bodyPr spcFirstLastPara="1" wrap="square" lIns="121900" tIns="121900" rIns="121900" bIns="121900" anchor="ctr" anchorCtr="0">
              <a:noAutofit/>
            </a:bodyPr>
            <a:lstStyle/>
            <a:p>
              <a:pPr algn="ctr">
                <a:buClr>
                  <a:schemeClr val="dk1"/>
                </a:buClr>
                <a:buSzPts val="1100"/>
              </a:pPr>
              <a:endParaRPr sz="2400">
                <a:solidFill>
                  <a:srgbClr val="FFFFFF"/>
                </a:solidFill>
                <a:latin typeface="Cambria" panose="02040503050406030204" pitchFamily="18" charset="0"/>
                <a:ea typeface="Cambria" panose="02040503050406030204" pitchFamily="18" charset="0"/>
              </a:endParaRPr>
            </a:p>
          </p:txBody>
        </p:sp>
        <p:grpSp>
          <p:nvGrpSpPr>
            <p:cNvPr id="527" name="Google Shape;527;p25"/>
            <p:cNvGrpSpPr/>
            <p:nvPr/>
          </p:nvGrpSpPr>
          <p:grpSpPr>
            <a:xfrm>
              <a:off x="4346204" y="3849832"/>
              <a:ext cx="2847076" cy="636350"/>
              <a:chOff x="5222700" y="3658300"/>
              <a:chExt cx="3514909" cy="636350"/>
            </a:xfrm>
          </p:grpSpPr>
          <p:sp>
            <p:nvSpPr>
              <p:cNvPr id="528" name="Google Shape;528;p25"/>
              <p:cNvSpPr txBox="1"/>
              <p:nvPr/>
            </p:nvSpPr>
            <p:spPr>
              <a:xfrm>
                <a:off x="5222700" y="3928950"/>
                <a:ext cx="3514909" cy="365700"/>
              </a:xfrm>
              <a:prstGeom prst="rect">
                <a:avLst/>
              </a:prstGeom>
              <a:noFill/>
              <a:ln>
                <a:noFill/>
              </a:ln>
            </p:spPr>
            <p:txBody>
              <a:bodyPr spcFirstLastPara="1" wrap="square" lIns="121900" tIns="121900" rIns="121900" bIns="121900" anchor="ctr" anchorCtr="0">
                <a:noAutofit/>
              </a:bodyPr>
              <a:lstStyle/>
              <a:p>
                <a:r>
                  <a:rPr lang="en-IN" sz="2400" dirty="0">
                    <a:latin typeface="Cambria" panose="02040503050406030204" pitchFamily="18" charset="0"/>
                    <a:ea typeface="Cambria" panose="02040503050406030204" pitchFamily="18" charset="0"/>
                    <a:cs typeface="Times New Roman" panose="02020603050405020304" pitchFamily="18" charset="0"/>
                  </a:rPr>
                  <a:t>Health and wellbeing</a:t>
                </a:r>
              </a:p>
              <a:p>
                <a:endParaRPr sz="2400" dirty="0">
                  <a:solidFill>
                    <a:srgbClr val="434343"/>
                  </a:solidFill>
                  <a:latin typeface="Cambria" panose="02040503050406030204" pitchFamily="18" charset="0"/>
                  <a:ea typeface="Cambria" panose="02040503050406030204" pitchFamily="18" charset="0"/>
                  <a:cs typeface="Roboto"/>
                  <a:sym typeface="Roboto"/>
                </a:endParaRPr>
              </a:p>
            </p:txBody>
          </p:sp>
          <p:sp>
            <p:nvSpPr>
              <p:cNvPr id="529" name="Google Shape;529;p25"/>
              <p:cNvSpPr txBox="1"/>
              <p:nvPr/>
            </p:nvSpPr>
            <p:spPr>
              <a:xfrm>
                <a:off x="5222700" y="3658300"/>
                <a:ext cx="3210900" cy="365700"/>
              </a:xfrm>
              <a:prstGeom prst="rect">
                <a:avLst/>
              </a:prstGeom>
              <a:noFill/>
              <a:ln>
                <a:noFill/>
              </a:ln>
            </p:spPr>
            <p:txBody>
              <a:bodyPr spcFirstLastPara="1" wrap="square" lIns="121900" tIns="121900" rIns="121900" bIns="121900" anchor="ctr" anchorCtr="0">
                <a:noAutofit/>
              </a:bodyPr>
              <a:lstStyle/>
              <a:p>
                <a:endParaRPr sz="24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sp>
          <p:nvSpPr>
            <p:cNvPr id="530" name="Google Shape;530;p25"/>
            <p:cNvSpPr/>
            <p:nvPr/>
          </p:nvSpPr>
          <p:spPr>
            <a:xfrm>
              <a:off x="3319075" y="3898538"/>
              <a:ext cx="538353" cy="538372"/>
            </a:xfrm>
            <a:custGeom>
              <a:avLst/>
              <a:gdLst/>
              <a:ahLst/>
              <a:cxnLst/>
              <a:rect l="l" t="t" r="r" b="b"/>
              <a:pathLst>
                <a:path w="29183" h="29184" extrusionOk="0">
                  <a:moveTo>
                    <a:pt x="14586" y="1"/>
                  </a:moveTo>
                  <a:cubicBezTo>
                    <a:pt x="6525" y="1"/>
                    <a:pt x="0" y="6537"/>
                    <a:pt x="0" y="14598"/>
                  </a:cubicBezTo>
                  <a:cubicBezTo>
                    <a:pt x="0" y="22647"/>
                    <a:pt x="6525" y="29183"/>
                    <a:pt x="14586" y="29183"/>
                  </a:cubicBezTo>
                  <a:cubicBezTo>
                    <a:pt x="22646" y="29183"/>
                    <a:pt x="29183" y="22647"/>
                    <a:pt x="29183" y="14598"/>
                  </a:cubicBezTo>
                  <a:cubicBezTo>
                    <a:pt x="29183" y="6537"/>
                    <a:pt x="22646" y="1"/>
                    <a:pt x="14586"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dirty="0">
                  <a:solidFill>
                    <a:srgbClr val="FFFFFF"/>
                  </a:solidFill>
                  <a:latin typeface="Cambria" panose="02040503050406030204" pitchFamily="18" charset="0"/>
                  <a:ea typeface="Cambria" panose="02040503050406030204" pitchFamily="18" charset="0"/>
                  <a:cs typeface="Fira Sans Extra Condensed Medium"/>
                  <a:sym typeface="Fira Sans Extra Condensed Medium"/>
                </a:rPr>
                <a:t>H5</a:t>
              </a:r>
              <a:endParaRPr sz="2400" dirty="0">
                <a:solidFill>
                  <a:srgbClr val="FFFFFF"/>
                </a:solidFill>
                <a:latin typeface="Cambria" panose="02040503050406030204" pitchFamily="18" charset="0"/>
                <a:ea typeface="Cambria" panose="02040503050406030204" pitchFamily="18" charset="0"/>
              </a:endParaRPr>
            </a:p>
          </p:txBody>
        </p:sp>
      </p:grpSp>
      <p:grpSp>
        <p:nvGrpSpPr>
          <p:cNvPr id="531" name="Google Shape;531;p25"/>
          <p:cNvGrpSpPr/>
          <p:nvPr/>
        </p:nvGrpSpPr>
        <p:grpSpPr>
          <a:xfrm>
            <a:off x="5106053" y="4342320"/>
            <a:ext cx="5694409" cy="825201"/>
            <a:chOff x="3833488" y="3252612"/>
            <a:chExt cx="3749140" cy="618901"/>
          </a:xfrm>
        </p:grpSpPr>
        <p:sp>
          <p:nvSpPr>
            <p:cNvPr id="532" name="Google Shape;532;p25"/>
            <p:cNvSpPr/>
            <p:nvPr/>
          </p:nvSpPr>
          <p:spPr>
            <a:xfrm>
              <a:off x="3833488" y="3252612"/>
              <a:ext cx="601462" cy="601462"/>
            </a:xfrm>
            <a:custGeom>
              <a:avLst/>
              <a:gdLst/>
              <a:ahLst/>
              <a:cxnLst/>
              <a:rect l="l" t="t" r="r" b="b"/>
              <a:pathLst>
                <a:path w="29183" h="29183" extrusionOk="0">
                  <a:moveTo>
                    <a:pt x="14586" y="1"/>
                  </a:moveTo>
                  <a:cubicBezTo>
                    <a:pt x="6525" y="1"/>
                    <a:pt x="1" y="6525"/>
                    <a:pt x="1" y="14586"/>
                  </a:cubicBezTo>
                  <a:cubicBezTo>
                    <a:pt x="1" y="22646"/>
                    <a:pt x="6525" y="29183"/>
                    <a:pt x="14586" y="29183"/>
                  </a:cubicBezTo>
                  <a:cubicBezTo>
                    <a:pt x="22647" y="29183"/>
                    <a:pt x="29183" y="22646"/>
                    <a:pt x="29183" y="14586"/>
                  </a:cubicBezTo>
                  <a:cubicBezTo>
                    <a:pt x="29183" y="6525"/>
                    <a:pt x="22647" y="1"/>
                    <a:pt x="14586" y="1"/>
                  </a:cubicBezTo>
                  <a:close/>
                </a:path>
              </a:pathLst>
            </a:custGeom>
            <a:solidFill>
              <a:srgbClr val="69E781"/>
            </a:solidFill>
            <a:ln>
              <a:noFill/>
            </a:ln>
          </p:spPr>
          <p:txBody>
            <a:bodyPr spcFirstLastPara="1" wrap="square" lIns="121900" tIns="121900" rIns="121900" bIns="121900" anchor="ctr" anchorCtr="0">
              <a:noAutofit/>
            </a:bodyPr>
            <a:lstStyle/>
            <a:p>
              <a:pPr algn="ctr">
                <a:buClr>
                  <a:schemeClr val="dk1"/>
                </a:buClr>
                <a:buSzPts val="1100"/>
              </a:pPr>
              <a:endParaRPr sz="2400">
                <a:solidFill>
                  <a:srgbClr val="FFFFFF"/>
                </a:solidFill>
                <a:latin typeface="Cambria" panose="02040503050406030204" pitchFamily="18" charset="0"/>
                <a:ea typeface="Cambria" panose="02040503050406030204" pitchFamily="18" charset="0"/>
              </a:endParaRPr>
            </a:p>
          </p:txBody>
        </p:sp>
        <p:grpSp>
          <p:nvGrpSpPr>
            <p:cNvPr id="533" name="Google Shape;533;p25"/>
            <p:cNvGrpSpPr/>
            <p:nvPr/>
          </p:nvGrpSpPr>
          <p:grpSpPr>
            <a:xfrm>
              <a:off x="4881796" y="3291088"/>
              <a:ext cx="2700832" cy="580425"/>
              <a:chOff x="5209913" y="3714225"/>
              <a:chExt cx="3334361" cy="580425"/>
            </a:xfrm>
          </p:grpSpPr>
          <p:sp>
            <p:nvSpPr>
              <p:cNvPr id="534" name="Google Shape;534;p25"/>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r>
                  <a:rPr lang="en-IN" sz="2400" dirty="0">
                    <a:latin typeface="Cambria" panose="02040503050406030204" pitchFamily="18" charset="0"/>
                    <a:ea typeface="Cambria" panose="02040503050406030204" pitchFamily="18" charset="0"/>
                    <a:cs typeface="Times New Roman" panose="02020603050405020304" pitchFamily="18" charset="0"/>
                  </a:rPr>
                  <a:t>Save earth and environment</a:t>
                </a:r>
              </a:p>
              <a:p>
                <a:endParaRPr sz="2400" dirty="0">
                  <a:solidFill>
                    <a:srgbClr val="434343"/>
                  </a:solidFill>
                  <a:latin typeface="Cambria" panose="02040503050406030204" pitchFamily="18" charset="0"/>
                  <a:ea typeface="Cambria" panose="02040503050406030204" pitchFamily="18" charset="0"/>
                  <a:cs typeface="Roboto"/>
                  <a:sym typeface="Roboto"/>
                </a:endParaRPr>
              </a:p>
            </p:txBody>
          </p:sp>
          <p:sp>
            <p:nvSpPr>
              <p:cNvPr id="535" name="Google Shape;535;p25"/>
              <p:cNvSpPr txBox="1"/>
              <p:nvPr/>
            </p:nvSpPr>
            <p:spPr>
              <a:xfrm>
                <a:off x="5209913" y="3714225"/>
                <a:ext cx="3334361" cy="514316"/>
              </a:xfrm>
              <a:prstGeom prst="rect">
                <a:avLst/>
              </a:prstGeom>
              <a:noFill/>
              <a:ln>
                <a:noFill/>
              </a:ln>
            </p:spPr>
            <p:txBody>
              <a:bodyPr spcFirstLastPara="1" wrap="square" lIns="121900" tIns="121900" rIns="121900" bIns="121900" anchor="ctr" anchorCtr="0">
                <a:noAutofit/>
              </a:bodyPr>
              <a:lstStyle/>
              <a:p>
                <a:endParaRPr sz="24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sp>
          <p:nvSpPr>
            <p:cNvPr id="536" name="Google Shape;536;p25"/>
            <p:cNvSpPr/>
            <p:nvPr/>
          </p:nvSpPr>
          <p:spPr>
            <a:xfrm>
              <a:off x="3865050" y="3284163"/>
              <a:ext cx="538353" cy="538372"/>
            </a:xfrm>
            <a:custGeom>
              <a:avLst/>
              <a:gdLst/>
              <a:ahLst/>
              <a:cxnLst/>
              <a:rect l="l" t="t" r="r" b="b"/>
              <a:pathLst>
                <a:path w="29183" h="29184" extrusionOk="0">
                  <a:moveTo>
                    <a:pt x="14586" y="1"/>
                  </a:moveTo>
                  <a:cubicBezTo>
                    <a:pt x="6525" y="1"/>
                    <a:pt x="0" y="6537"/>
                    <a:pt x="0" y="14598"/>
                  </a:cubicBezTo>
                  <a:cubicBezTo>
                    <a:pt x="0" y="22647"/>
                    <a:pt x="6525" y="29183"/>
                    <a:pt x="14586" y="29183"/>
                  </a:cubicBezTo>
                  <a:cubicBezTo>
                    <a:pt x="22646" y="29183"/>
                    <a:pt x="29183" y="22647"/>
                    <a:pt x="29183" y="14598"/>
                  </a:cubicBezTo>
                  <a:cubicBezTo>
                    <a:pt x="29183" y="6537"/>
                    <a:pt x="22646" y="1"/>
                    <a:pt x="14586" y="1"/>
                  </a:cubicBezTo>
                  <a:close/>
                </a:path>
              </a:pathLst>
            </a:custGeom>
            <a:solidFill>
              <a:srgbClr val="7030A0"/>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dirty="0">
                  <a:solidFill>
                    <a:srgbClr val="FFFFFF"/>
                  </a:solidFill>
                  <a:latin typeface="Cambria" panose="02040503050406030204" pitchFamily="18" charset="0"/>
                  <a:ea typeface="Cambria" panose="02040503050406030204" pitchFamily="18" charset="0"/>
                  <a:cs typeface="Fira Sans Extra Condensed Medium"/>
                  <a:sym typeface="Fira Sans Extra Condensed Medium"/>
                </a:rPr>
                <a:t>H4</a:t>
              </a:r>
              <a:endParaRPr sz="2400" dirty="0">
                <a:solidFill>
                  <a:srgbClr val="FFFFFF"/>
                </a:solidFill>
                <a:latin typeface="Cambria" panose="02040503050406030204" pitchFamily="18" charset="0"/>
                <a:ea typeface="Cambria" panose="02040503050406030204" pitchFamily="18" charset="0"/>
              </a:endParaRPr>
            </a:p>
          </p:txBody>
        </p:sp>
      </p:grpSp>
      <p:grpSp>
        <p:nvGrpSpPr>
          <p:cNvPr id="537" name="Google Shape;537;p25"/>
          <p:cNvGrpSpPr/>
          <p:nvPr/>
        </p:nvGrpSpPr>
        <p:grpSpPr>
          <a:xfrm>
            <a:off x="5106053" y="2309962"/>
            <a:ext cx="4879327" cy="953495"/>
            <a:chOff x="3833488" y="1722910"/>
            <a:chExt cx="3659495" cy="715121"/>
          </a:xfrm>
        </p:grpSpPr>
        <p:sp>
          <p:nvSpPr>
            <p:cNvPr id="538" name="Google Shape;538;p25"/>
            <p:cNvSpPr/>
            <p:nvPr/>
          </p:nvSpPr>
          <p:spPr>
            <a:xfrm>
              <a:off x="3833488" y="1819113"/>
              <a:ext cx="601462" cy="601462"/>
            </a:xfrm>
            <a:custGeom>
              <a:avLst/>
              <a:gdLst/>
              <a:ahLst/>
              <a:cxnLst/>
              <a:rect l="l" t="t" r="r" b="b"/>
              <a:pathLst>
                <a:path w="29183" h="29183" extrusionOk="0">
                  <a:moveTo>
                    <a:pt x="14586" y="1"/>
                  </a:moveTo>
                  <a:cubicBezTo>
                    <a:pt x="6525" y="1"/>
                    <a:pt x="1" y="6525"/>
                    <a:pt x="1" y="14586"/>
                  </a:cubicBezTo>
                  <a:cubicBezTo>
                    <a:pt x="1" y="22646"/>
                    <a:pt x="6525" y="29183"/>
                    <a:pt x="14586" y="29183"/>
                  </a:cubicBezTo>
                  <a:cubicBezTo>
                    <a:pt x="22647" y="29183"/>
                    <a:pt x="29183" y="22646"/>
                    <a:pt x="29183" y="14586"/>
                  </a:cubicBezTo>
                  <a:cubicBezTo>
                    <a:pt x="29183" y="6525"/>
                    <a:pt x="22647" y="1"/>
                    <a:pt x="14586" y="1"/>
                  </a:cubicBezTo>
                  <a:close/>
                </a:path>
              </a:pathLst>
            </a:custGeom>
            <a:solidFill>
              <a:srgbClr val="FCBD24"/>
            </a:solidFill>
            <a:ln>
              <a:noFill/>
            </a:ln>
          </p:spPr>
          <p:txBody>
            <a:bodyPr spcFirstLastPara="1" wrap="square" lIns="121900" tIns="121900" rIns="121900" bIns="121900" anchor="ctr" anchorCtr="0">
              <a:noAutofit/>
            </a:bodyPr>
            <a:lstStyle/>
            <a:p>
              <a:pPr algn="ctr">
                <a:buClr>
                  <a:schemeClr val="dk1"/>
                </a:buClr>
                <a:buSzPts val="1100"/>
              </a:pPr>
              <a:endParaRPr sz="2400">
                <a:solidFill>
                  <a:srgbClr val="FFFFFF"/>
                </a:solidFill>
                <a:latin typeface="Cambria" panose="02040503050406030204" pitchFamily="18" charset="0"/>
                <a:ea typeface="Cambria" panose="02040503050406030204" pitchFamily="18" charset="0"/>
              </a:endParaRPr>
            </a:p>
          </p:txBody>
        </p:sp>
        <p:grpSp>
          <p:nvGrpSpPr>
            <p:cNvPr id="539" name="Google Shape;539;p25"/>
            <p:cNvGrpSpPr/>
            <p:nvPr/>
          </p:nvGrpSpPr>
          <p:grpSpPr>
            <a:xfrm>
              <a:off x="4890978" y="1722910"/>
              <a:ext cx="2602005" cy="715121"/>
              <a:chOff x="5221248" y="3579529"/>
              <a:chExt cx="3212352" cy="715121"/>
            </a:xfrm>
          </p:grpSpPr>
          <p:sp>
            <p:nvSpPr>
              <p:cNvPr id="540" name="Google Shape;540;p25"/>
              <p:cNvSpPr txBox="1"/>
              <p:nvPr/>
            </p:nvSpPr>
            <p:spPr>
              <a:xfrm>
                <a:off x="5222700" y="3850178"/>
                <a:ext cx="3210900" cy="444472"/>
              </a:xfrm>
              <a:prstGeom prst="rect">
                <a:avLst/>
              </a:prstGeom>
              <a:noFill/>
              <a:ln>
                <a:noFill/>
              </a:ln>
            </p:spPr>
            <p:txBody>
              <a:bodyPr spcFirstLastPara="1" wrap="square" lIns="121900" tIns="121900" rIns="121900" bIns="121900" anchor="ctr" anchorCtr="0">
                <a:noAutofit/>
              </a:bodyPr>
              <a:lstStyle/>
              <a:p>
                <a:r>
                  <a:rPr lang="en-IN" sz="2400" dirty="0">
                    <a:latin typeface="Cambria" panose="02040503050406030204" pitchFamily="18" charset="0"/>
                    <a:ea typeface="Cambria" panose="02040503050406030204" pitchFamily="18" charset="0"/>
                    <a:cs typeface="Times New Roman" panose="02020603050405020304" pitchFamily="18" charset="0"/>
                  </a:rPr>
                  <a:t>Air and noise pollution</a:t>
                </a:r>
              </a:p>
              <a:p>
                <a:endParaRPr lang="en-IN" sz="2400" dirty="0">
                  <a:solidFill>
                    <a:srgbClr val="434343"/>
                  </a:solidFill>
                  <a:latin typeface="Cambria" panose="02040503050406030204" pitchFamily="18" charset="0"/>
                  <a:ea typeface="Cambria" panose="02040503050406030204" pitchFamily="18" charset="0"/>
                  <a:cs typeface="Roboto"/>
                  <a:sym typeface="Roboto"/>
                </a:endParaRPr>
              </a:p>
            </p:txBody>
          </p:sp>
          <p:sp>
            <p:nvSpPr>
              <p:cNvPr id="541" name="Google Shape;541;p25"/>
              <p:cNvSpPr txBox="1"/>
              <p:nvPr/>
            </p:nvSpPr>
            <p:spPr>
              <a:xfrm>
                <a:off x="5221248" y="3579529"/>
                <a:ext cx="3210900" cy="531907"/>
              </a:xfrm>
              <a:prstGeom prst="rect">
                <a:avLst/>
              </a:prstGeom>
              <a:noFill/>
              <a:ln>
                <a:noFill/>
              </a:ln>
            </p:spPr>
            <p:txBody>
              <a:bodyPr spcFirstLastPara="1" wrap="square" lIns="121900" tIns="121900" rIns="121900" bIns="121900" anchor="ctr" anchorCtr="0">
                <a:noAutofit/>
              </a:bodyPr>
              <a:lstStyle/>
              <a:p>
                <a:endParaRPr sz="24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sp>
          <p:nvSpPr>
            <p:cNvPr id="542" name="Google Shape;542;p25"/>
            <p:cNvSpPr/>
            <p:nvPr/>
          </p:nvSpPr>
          <p:spPr>
            <a:xfrm>
              <a:off x="3865050" y="1850658"/>
              <a:ext cx="538353" cy="538372"/>
            </a:xfrm>
            <a:custGeom>
              <a:avLst/>
              <a:gdLst/>
              <a:ahLst/>
              <a:cxnLst/>
              <a:rect l="l" t="t" r="r" b="b"/>
              <a:pathLst>
                <a:path w="29183" h="29184" extrusionOk="0">
                  <a:moveTo>
                    <a:pt x="14586" y="1"/>
                  </a:moveTo>
                  <a:cubicBezTo>
                    <a:pt x="6525" y="1"/>
                    <a:pt x="0" y="6537"/>
                    <a:pt x="0" y="14598"/>
                  </a:cubicBezTo>
                  <a:cubicBezTo>
                    <a:pt x="0" y="22647"/>
                    <a:pt x="6525" y="29183"/>
                    <a:pt x="14586" y="29183"/>
                  </a:cubicBezTo>
                  <a:cubicBezTo>
                    <a:pt x="22646" y="29183"/>
                    <a:pt x="29183" y="22647"/>
                    <a:pt x="29183" y="14598"/>
                  </a:cubicBezTo>
                  <a:cubicBezTo>
                    <a:pt x="29183" y="6537"/>
                    <a:pt x="22646" y="1"/>
                    <a:pt x="14586"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dirty="0">
                  <a:solidFill>
                    <a:srgbClr val="FFFFFF"/>
                  </a:solidFill>
                  <a:latin typeface="Cambria" panose="02040503050406030204" pitchFamily="18" charset="0"/>
                  <a:ea typeface="Cambria" panose="02040503050406030204" pitchFamily="18" charset="0"/>
                  <a:cs typeface="Fira Sans Extra Condensed Medium"/>
                  <a:sym typeface="Fira Sans Extra Condensed Medium"/>
                </a:rPr>
                <a:t>H2</a:t>
              </a:r>
              <a:endParaRPr sz="2400" dirty="0">
                <a:solidFill>
                  <a:srgbClr val="FFFFFF"/>
                </a:solidFill>
                <a:latin typeface="Cambria" panose="02040503050406030204" pitchFamily="18" charset="0"/>
                <a:ea typeface="Cambria" panose="02040503050406030204" pitchFamily="18" charset="0"/>
              </a:endParaRPr>
            </a:p>
          </p:txBody>
        </p:sp>
      </p:grpSp>
      <p:grpSp>
        <p:nvGrpSpPr>
          <p:cNvPr id="543" name="Google Shape;543;p25"/>
          <p:cNvGrpSpPr/>
          <p:nvPr/>
        </p:nvGrpSpPr>
        <p:grpSpPr>
          <a:xfrm>
            <a:off x="5484791" y="3302891"/>
            <a:ext cx="5874092" cy="1087023"/>
            <a:chOff x="4063682" y="2395800"/>
            <a:chExt cx="4082908" cy="753319"/>
          </a:xfrm>
        </p:grpSpPr>
        <p:sp>
          <p:nvSpPr>
            <p:cNvPr id="544" name="Google Shape;544;p25"/>
            <p:cNvSpPr/>
            <p:nvPr/>
          </p:nvSpPr>
          <p:spPr>
            <a:xfrm>
              <a:off x="4063682" y="2395800"/>
              <a:ext cx="601462" cy="601462"/>
            </a:xfrm>
            <a:custGeom>
              <a:avLst/>
              <a:gdLst/>
              <a:ahLst/>
              <a:cxnLst/>
              <a:rect l="l" t="t" r="r" b="b"/>
              <a:pathLst>
                <a:path w="29183" h="29183" extrusionOk="0">
                  <a:moveTo>
                    <a:pt x="14598" y="1"/>
                  </a:moveTo>
                  <a:cubicBezTo>
                    <a:pt x="6537" y="1"/>
                    <a:pt x="1" y="6525"/>
                    <a:pt x="1" y="14586"/>
                  </a:cubicBezTo>
                  <a:cubicBezTo>
                    <a:pt x="1" y="22646"/>
                    <a:pt x="6537" y="29183"/>
                    <a:pt x="14598" y="29183"/>
                  </a:cubicBezTo>
                  <a:cubicBezTo>
                    <a:pt x="22646" y="29183"/>
                    <a:pt x="29183" y="22646"/>
                    <a:pt x="29183" y="14586"/>
                  </a:cubicBezTo>
                  <a:cubicBezTo>
                    <a:pt x="29183" y="6525"/>
                    <a:pt x="22646" y="1"/>
                    <a:pt x="14598" y="1"/>
                  </a:cubicBezTo>
                  <a:close/>
                </a:path>
              </a:pathLst>
            </a:custGeom>
            <a:solidFill>
              <a:srgbClr val="4949E7"/>
            </a:solidFill>
            <a:ln>
              <a:noFill/>
            </a:ln>
          </p:spPr>
          <p:txBody>
            <a:bodyPr spcFirstLastPara="1" wrap="square" lIns="121900" tIns="121900" rIns="121900" bIns="121900" anchor="ctr" anchorCtr="0">
              <a:noAutofit/>
            </a:bodyPr>
            <a:lstStyle/>
            <a:p>
              <a:pPr algn="ctr">
                <a:buClr>
                  <a:schemeClr val="dk1"/>
                </a:buClr>
                <a:buSzPts val="1100"/>
              </a:pPr>
              <a:endParaRPr sz="2400">
                <a:solidFill>
                  <a:srgbClr val="FFFFFF"/>
                </a:solidFill>
                <a:latin typeface="Cambria" panose="02040503050406030204" pitchFamily="18" charset="0"/>
                <a:ea typeface="Cambria" panose="02040503050406030204" pitchFamily="18" charset="0"/>
              </a:endParaRPr>
            </a:p>
          </p:txBody>
        </p:sp>
        <p:grpSp>
          <p:nvGrpSpPr>
            <p:cNvPr id="545" name="Google Shape;545;p25"/>
            <p:cNvGrpSpPr/>
            <p:nvPr/>
          </p:nvGrpSpPr>
          <p:grpSpPr>
            <a:xfrm>
              <a:off x="4982850" y="2512769"/>
              <a:ext cx="3163740" cy="636350"/>
              <a:chOff x="5026893" y="3658300"/>
              <a:chExt cx="3905852" cy="636350"/>
            </a:xfrm>
          </p:grpSpPr>
          <p:sp>
            <p:nvSpPr>
              <p:cNvPr id="546" name="Google Shape;546;p25"/>
              <p:cNvSpPr txBox="1"/>
              <p:nvPr/>
            </p:nvSpPr>
            <p:spPr>
              <a:xfrm>
                <a:off x="5026893" y="3675747"/>
                <a:ext cx="3905852" cy="618903"/>
              </a:xfrm>
              <a:prstGeom prst="rect">
                <a:avLst/>
              </a:prstGeom>
              <a:noFill/>
              <a:ln>
                <a:noFill/>
              </a:ln>
            </p:spPr>
            <p:txBody>
              <a:bodyPr spcFirstLastPara="1" wrap="square" lIns="121900" tIns="121900" rIns="121900" bIns="121900" anchor="ctr" anchorCtr="0">
                <a:noAutofit/>
              </a:bodyPr>
              <a:lstStyle/>
              <a:p>
                <a:r>
                  <a:rPr lang="en-IN" sz="2400" dirty="0">
                    <a:latin typeface="Cambria" panose="02040503050406030204" pitchFamily="18" charset="0"/>
                    <a:ea typeface="Cambria" panose="02040503050406030204" pitchFamily="18" charset="0"/>
                    <a:cs typeface="Times New Roman" panose="02020603050405020304" pitchFamily="18" charset="0"/>
                  </a:rPr>
                  <a:t>Reduce –reuse and recycle of waste</a:t>
                </a:r>
              </a:p>
              <a:p>
                <a:endParaRPr sz="2400" dirty="0">
                  <a:solidFill>
                    <a:srgbClr val="434343"/>
                  </a:solidFill>
                  <a:latin typeface="Cambria" panose="02040503050406030204" pitchFamily="18" charset="0"/>
                  <a:ea typeface="Cambria" panose="02040503050406030204" pitchFamily="18" charset="0"/>
                  <a:cs typeface="Roboto"/>
                  <a:sym typeface="Roboto"/>
                </a:endParaRPr>
              </a:p>
            </p:txBody>
          </p:sp>
          <p:sp>
            <p:nvSpPr>
              <p:cNvPr id="547" name="Google Shape;547;p25"/>
              <p:cNvSpPr txBox="1"/>
              <p:nvPr/>
            </p:nvSpPr>
            <p:spPr>
              <a:xfrm>
                <a:off x="5222700" y="3658300"/>
                <a:ext cx="3210900" cy="365700"/>
              </a:xfrm>
              <a:prstGeom prst="rect">
                <a:avLst/>
              </a:prstGeom>
              <a:noFill/>
              <a:ln>
                <a:noFill/>
              </a:ln>
            </p:spPr>
            <p:txBody>
              <a:bodyPr spcFirstLastPara="1" wrap="square" lIns="121900" tIns="121900" rIns="121900" bIns="121900" anchor="ctr" anchorCtr="0">
                <a:noAutofit/>
              </a:bodyPr>
              <a:lstStyle/>
              <a:p>
                <a:endParaRPr sz="24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sp>
          <p:nvSpPr>
            <p:cNvPr id="548" name="Google Shape;548;p25"/>
            <p:cNvSpPr/>
            <p:nvPr/>
          </p:nvSpPr>
          <p:spPr>
            <a:xfrm>
              <a:off x="4114350" y="2473013"/>
              <a:ext cx="464193" cy="455903"/>
            </a:xfrm>
            <a:custGeom>
              <a:avLst/>
              <a:gdLst/>
              <a:ahLst/>
              <a:cxnLst/>
              <a:rect l="l" t="t" r="r" b="b"/>
              <a:pathLst>
                <a:path w="29183" h="29184" extrusionOk="0">
                  <a:moveTo>
                    <a:pt x="14586" y="1"/>
                  </a:moveTo>
                  <a:cubicBezTo>
                    <a:pt x="6525" y="1"/>
                    <a:pt x="0" y="6537"/>
                    <a:pt x="0" y="14598"/>
                  </a:cubicBezTo>
                  <a:cubicBezTo>
                    <a:pt x="0" y="22647"/>
                    <a:pt x="6525" y="29183"/>
                    <a:pt x="14586" y="29183"/>
                  </a:cubicBezTo>
                  <a:cubicBezTo>
                    <a:pt x="22646" y="29183"/>
                    <a:pt x="29183" y="22647"/>
                    <a:pt x="29183" y="14598"/>
                  </a:cubicBezTo>
                  <a:cubicBezTo>
                    <a:pt x="29183" y="6537"/>
                    <a:pt x="22646" y="1"/>
                    <a:pt x="14586"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dirty="0">
                  <a:solidFill>
                    <a:srgbClr val="FFFFFF"/>
                  </a:solidFill>
                  <a:latin typeface="Cambria" panose="02040503050406030204" pitchFamily="18" charset="0"/>
                  <a:ea typeface="Cambria" panose="02040503050406030204" pitchFamily="18" charset="0"/>
                  <a:cs typeface="Fira Sans Extra Condensed Medium"/>
                  <a:sym typeface="Fira Sans Extra Condensed Medium"/>
                </a:rPr>
                <a:t>H3</a:t>
              </a:r>
              <a:endParaRPr sz="2400" dirty="0">
                <a:solidFill>
                  <a:srgbClr val="FFFFFF"/>
                </a:solidFill>
                <a:latin typeface="Cambria" panose="02040503050406030204" pitchFamily="18" charset="0"/>
                <a:ea typeface="Cambria" panose="02040503050406030204" pitchFamily="18"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000"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38</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 award 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37</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820823" y="347589"/>
            <a:ext cx="4656627" cy="4975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 sz="2000" b="1" dirty="0">
                <a:latin typeface="Cambria" panose="02040503050406030204" pitchFamily="18" charset="0"/>
                <a:ea typeface="Cambria" panose="02040503050406030204" pitchFamily="18" charset="0"/>
              </a:rPr>
              <a:t>H1-Energy efficiency</a:t>
            </a:r>
            <a:endParaRPr lang="en-IN" sz="2000" b="1" dirty="0">
              <a:latin typeface="Cambria" panose="02040503050406030204" pitchFamily="18" charset="0"/>
              <a:ea typeface="Cambria" panose="02040503050406030204" pitchFamily="18" charset="0"/>
            </a:endParaRPr>
          </a:p>
        </p:txBody>
      </p:sp>
      <p:sp>
        <p:nvSpPr>
          <p:cNvPr id="148" name="Rectangle 147">
            <a:extLst>
              <a:ext uri="{FF2B5EF4-FFF2-40B4-BE49-F238E27FC236}">
                <a16:creationId xmlns:a16="http://schemas.microsoft.com/office/drawing/2014/main" xmlns="" id="{B9D5776A-DE5B-47E2-A821-9866587F30A0}"/>
              </a:ext>
            </a:extLst>
          </p:cNvPr>
          <p:cNvSpPr/>
          <p:nvPr/>
        </p:nvSpPr>
        <p:spPr>
          <a:xfrm flipH="1">
            <a:off x="6577400" y="379812"/>
            <a:ext cx="4565728" cy="4782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sz="1800" b="1" dirty="0">
              <a:latin typeface="Cambria" panose="02040503050406030204" pitchFamily="18" charset="0"/>
              <a:ea typeface="Cambria" panose="02040503050406030204" pitchFamily="18" charset="0"/>
            </a:endParaRPr>
          </a:p>
        </p:txBody>
      </p:sp>
      <p:grpSp>
        <p:nvGrpSpPr>
          <p:cNvPr id="150" name="Google Shape;1172;p37">
            <a:extLst>
              <a:ext uri="{FF2B5EF4-FFF2-40B4-BE49-F238E27FC236}">
                <a16:creationId xmlns:a16="http://schemas.microsoft.com/office/drawing/2014/main" xmlns="" id="{B049AEFB-7DF4-4E67-8C03-F12B2EB44FA9}"/>
              </a:ext>
            </a:extLst>
          </p:cNvPr>
          <p:cNvGrpSpPr/>
          <p:nvPr/>
        </p:nvGrpSpPr>
        <p:grpSpPr>
          <a:xfrm>
            <a:off x="812572" y="753758"/>
            <a:ext cx="3288557" cy="1778972"/>
            <a:chOff x="768813" y="1283325"/>
            <a:chExt cx="2209900" cy="1574725"/>
          </a:xfrm>
        </p:grpSpPr>
        <p:sp>
          <p:nvSpPr>
            <p:cNvPr id="159" name="Google Shape;1173;p37">
              <a:extLst>
                <a:ext uri="{FF2B5EF4-FFF2-40B4-BE49-F238E27FC236}">
                  <a16:creationId xmlns:a16="http://schemas.microsoft.com/office/drawing/2014/main" xmlns="" id="{7DA1AB0B-FD6C-4D94-A189-E2D3B57AA57F}"/>
                </a:ext>
              </a:extLst>
            </p:cNvPr>
            <p:cNvSpPr/>
            <p:nvPr/>
          </p:nvSpPr>
          <p:spPr>
            <a:xfrm>
              <a:off x="768813" y="1706650"/>
              <a:ext cx="2087700" cy="11514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0" name="Google Shape;1174;p37">
              <a:extLst>
                <a:ext uri="{FF2B5EF4-FFF2-40B4-BE49-F238E27FC236}">
                  <a16:creationId xmlns:a16="http://schemas.microsoft.com/office/drawing/2014/main" xmlns="" id="{A4263848-11BE-4068-994B-65D8E44B5710}"/>
                </a:ext>
              </a:extLst>
            </p:cNvPr>
            <p:cNvSpPr/>
            <p:nvPr/>
          </p:nvSpPr>
          <p:spPr>
            <a:xfrm>
              <a:off x="2210512" y="1283325"/>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5EB2FC"/>
            </a:solidFill>
            <a:ln>
              <a:noFill/>
            </a:ln>
          </p:spPr>
          <p:txBody>
            <a:bodyPr spcFirstLastPara="1" wrap="square" lIns="121900" tIns="121900" rIns="121900" bIns="121900" anchor="ctr" anchorCtr="0">
              <a:noAutofit/>
            </a:bodyPr>
            <a:lstStyle/>
            <a:p>
              <a:endParaRPr sz="2400"/>
            </a:p>
          </p:txBody>
        </p:sp>
        <p:sp>
          <p:nvSpPr>
            <p:cNvPr id="161" name="Google Shape;1175;p37">
              <a:extLst>
                <a:ext uri="{FF2B5EF4-FFF2-40B4-BE49-F238E27FC236}">
                  <a16:creationId xmlns:a16="http://schemas.microsoft.com/office/drawing/2014/main" xmlns="" id="{910D06B3-6D26-4355-A677-8786EB0AAF53}"/>
                </a:ext>
              </a:extLst>
            </p:cNvPr>
            <p:cNvSpPr/>
            <p:nvPr/>
          </p:nvSpPr>
          <p:spPr>
            <a:xfrm>
              <a:off x="2094525" y="1402808"/>
              <a:ext cx="780527"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H1.1</a:t>
              </a:r>
              <a:endParaRPr sz="3200" dirty="0">
                <a:solidFill>
                  <a:srgbClr val="434343"/>
                </a:solidFill>
              </a:endParaRPr>
            </a:p>
          </p:txBody>
        </p:sp>
        <p:grpSp>
          <p:nvGrpSpPr>
            <p:cNvPr id="162" name="Google Shape;1176;p37">
              <a:extLst>
                <a:ext uri="{FF2B5EF4-FFF2-40B4-BE49-F238E27FC236}">
                  <a16:creationId xmlns:a16="http://schemas.microsoft.com/office/drawing/2014/main" xmlns="" id="{B234DB1B-243A-4CDD-9534-099FE0CE201F}"/>
                </a:ext>
              </a:extLst>
            </p:cNvPr>
            <p:cNvGrpSpPr/>
            <p:nvPr/>
          </p:nvGrpSpPr>
          <p:grpSpPr>
            <a:xfrm>
              <a:off x="921206" y="2145025"/>
              <a:ext cx="1829678" cy="636350"/>
              <a:chOff x="5222700" y="3658300"/>
              <a:chExt cx="3524034" cy="636350"/>
            </a:xfrm>
          </p:grpSpPr>
          <p:sp>
            <p:nvSpPr>
              <p:cNvPr id="163" name="Google Shape;1177;p37">
                <a:extLst>
                  <a:ext uri="{FF2B5EF4-FFF2-40B4-BE49-F238E27FC236}">
                    <a16:creationId xmlns:a16="http://schemas.microsoft.com/office/drawing/2014/main" xmlns="" id="{BE0458FB-2324-4E61-B9E7-287364D757F0}"/>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164" name="Google Shape;1178;p37">
                <a:extLst>
                  <a:ext uri="{FF2B5EF4-FFF2-40B4-BE49-F238E27FC236}">
                    <a16:creationId xmlns:a16="http://schemas.microsoft.com/office/drawing/2014/main" xmlns="" id="{70D1A2EC-8856-4C88-9E16-1793D74BE269}"/>
                  </a:ext>
                </a:extLst>
              </p:cNvPr>
              <p:cNvSpPr txBox="1"/>
              <p:nvPr/>
            </p:nvSpPr>
            <p:spPr>
              <a:xfrm>
                <a:off x="5222700" y="3658300"/>
                <a:ext cx="3524034" cy="365700"/>
              </a:xfrm>
              <a:prstGeom prst="rect">
                <a:avLst/>
              </a:prstGeom>
              <a:noFill/>
              <a:ln>
                <a:noFill/>
              </a:ln>
            </p:spPr>
            <p:txBody>
              <a:bodyPr spcFirstLastPara="1" wrap="square" lIns="121900" tIns="121900" rIns="121900" bIns="121900" anchor="ctr" anchorCtr="0">
                <a:noAutofit/>
              </a:bodyPr>
              <a:lstStyle/>
              <a:p>
                <a:pPr lvl="0"/>
                <a:r>
                  <a:rPr lang="en-US" sz="2267"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Energy audit is being conducted in the facility</a:t>
                </a:r>
                <a:endParaRPr sz="2267"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165" name="Google Shape;1228;p37">
            <a:extLst>
              <a:ext uri="{FF2B5EF4-FFF2-40B4-BE49-F238E27FC236}">
                <a16:creationId xmlns:a16="http://schemas.microsoft.com/office/drawing/2014/main" xmlns="" id="{D763829A-34D8-4260-BE09-61D9393E6F05}"/>
              </a:ext>
            </a:extLst>
          </p:cNvPr>
          <p:cNvGrpSpPr/>
          <p:nvPr/>
        </p:nvGrpSpPr>
        <p:grpSpPr>
          <a:xfrm>
            <a:off x="848493" y="2446109"/>
            <a:ext cx="3939451" cy="2217209"/>
            <a:chOff x="3473227" y="1283336"/>
            <a:chExt cx="2203687" cy="1574714"/>
          </a:xfrm>
        </p:grpSpPr>
        <p:sp>
          <p:nvSpPr>
            <p:cNvPr id="166" name="Google Shape;1229;p37">
              <a:extLst>
                <a:ext uri="{FF2B5EF4-FFF2-40B4-BE49-F238E27FC236}">
                  <a16:creationId xmlns:a16="http://schemas.microsoft.com/office/drawing/2014/main" xmlns="" id="{4E92B2F3-D6AE-4E3B-9B06-53B7347467E1}"/>
                </a:ext>
              </a:extLst>
            </p:cNvPr>
            <p:cNvSpPr/>
            <p:nvPr/>
          </p:nvSpPr>
          <p:spPr>
            <a:xfrm>
              <a:off x="3473227" y="1706650"/>
              <a:ext cx="2087700" cy="1151400"/>
            </a:xfrm>
            <a:prstGeom prst="roundRect">
              <a:avLst>
                <a:gd name="adj" fmla="val 16667"/>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7" name="Google Shape;1230;p37">
              <a:extLst>
                <a:ext uri="{FF2B5EF4-FFF2-40B4-BE49-F238E27FC236}">
                  <a16:creationId xmlns:a16="http://schemas.microsoft.com/office/drawing/2014/main" xmlns="" id="{A3161227-3766-4154-A838-871E9A65121C}"/>
                </a:ext>
              </a:extLst>
            </p:cNvPr>
            <p:cNvSpPr/>
            <p:nvPr/>
          </p:nvSpPr>
          <p:spPr>
            <a:xfrm>
              <a:off x="4908713" y="12833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168" name="Google Shape;1231;p37">
              <a:extLst>
                <a:ext uri="{FF2B5EF4-FFF2-40B4-BE49-F238E27FC236}">
                  <a16:creationId xmlns:a16="http://schemas.microsoft.com/office/drawing/2014/main" xmlns="" id="{939EE758-6042-444C-8D55-D55E9AFCB37B}"/>
                </a:ext>
              </a:extLst>
            </p:cNvPr>
            <p:cNvSpPr/>
            <p:nvPr/>
          </p:nvSpPr>
          <p:spPr>
            <a:xfrm>
              <a:off x="4798858" y="1402822"/>
              <a:ext cx="774377"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H1.2</a:t>
              </a:r>
              <a:endParaRPr sz="3200" dirty="0">
                <a:solidFill>
                  <a:srgbClr val="434343"/>
                </a:solidFill>
              </a:endParaRPr>
            </a:p>
          </p:txBody>
        </p:sp>
        <p:grpSp>
          <p:nvGrpSpPr>
            <p:cNvPr id="169" name="Google Shape;1232;p37">
              <a:extLst>
                <a:ext uri="{FF2B5EF4-FFF2-40B4-BE49-F238E27FC236}">
                  <a16:creationId xmlns:a16="http://schemas.microsoft.com/office/drawing/2014/main" xmlns="" id="{A9451326-2A29-40EE-9539-E91F23B9FDC3}"/>
                </a:ext>
              </a:extLst>
            </p:cNvPr>
            <p:cNvGrpSpPr/>
            <p:nvPr/>
          </p:nvGrpSpPr>
          <p:grpSpPr>
            <a:xfrm>
              <a:off x="3625618" y="1858762"/>
              <a:ext cx="1667099" cy="920259"/>
              <a:chOff x="5222700" y="3372037"/>
              <a:chExt cx="3210900" cy="920259"/>
            </a:xfrm>
          </p:grpSpPr>
          <p:sp>
            <p:nvSpPr>
              <p:cNvPr id="170" name="Google Shape;1233;p37">
                <a:extLst>
                  <a:ext uri="{FF2B5EF4-FFF2-40B4-BE49-F238E27FC236}">
                    <a16:creationId xmlns:a16="http://schemas.microsoft.com/office/drawing/2014/main" xmlns="" id="{FD9C6F38-17EE-4CA7-B3E3-AFDC7FC62509}"/>
                  </a:ext>
                </a:extLst>
              </p:cNvPr>
              <p:cNvSpPr txBox="1"/>
              <p:nvPr/>
            </p:nvSpPr>
            <p:spPr>
              <a:xfrm>
                <a:off x="5222700" y="3926596"/>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171" name="Google Shape;1234;p37">
                <a:extLst>
                  <a:ext uri="{FF2B5EF4-FFF2-40B4-BE49-F238E27FC236}">
                    <a16:creationId xmlns:a16="http://schemas.microsoft.com/office/drawing/2014/main" xmlns="" id="{0D5D16E7-DD28-464B-9CD9-254371CCC1D7}"/>
                  </a:ext>
                </a:extLst>
              </p:cNvPr>
              <p:cNvSpPr txBox="1"/>
              <p:nvPr/>
            </p:nvSpPr>
            <p:spPr>
              <a:xfrm>
                <a:off x="5222701" y="3372037"/>
                <a:ext cx="2606209" cy="651963"/>
              </a:xfrm>
              <a:prstGeom prst="rect">
                <a:avLst/>
              </a:prstGeom>
              <a:noFill/>
              <a:ln>
                <a:noFill/>
              </a:ln>
            </p:spPr>
            <p:txBody>
              <a:bodyPr spcFirstLastPara="1" wrap="square" lIns="121900" tIns="121900" rIns="121900" bIns="121900" anchor="ctr" anchorCtr="0">
                <a:noAutofit/>
              </a:bodyPr>
              <a:lstStyle/>
              <a:p>
                <a:pPr lvl="0"/>
                <a:r>
                  <a:rPr lang="en-IN"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Facility promotes low-energy lighting</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pic>
        <p:nvPicPr>
          <p:cNvPr id="172" name="Picture 171">
            <a:extLst>
              <a:ext uri="{FF2B5EF4-FFF2-40B4-BE49-F238E27FC236}">
                <a16:creationId xmlns:a16="http://schemas.microsoft.com/office/drawing/2014/main" xmlns="" id="{7C66E32C-0875-4FAA-A9FF-810A67F77C99}"/>
              </a:ext>
            </a:extLst>
          </p:cNvPr>
          <p:cNvPicPr/>
          <p:nvPr/>
        </p:nvPicPr>
        <p:blipFill rotWithShape="1">
          <a:blip r:embed="rId3"/>
          <a:srcRect l="32840" t="67245" r="56662" b="11280"/>
          <a:stretch/>
        </p:blipFill>
        <p:spPr bwMode="auto">
          <a:xfrm>
            <a:off x="3543185" y="3623325"/>
            <a:ext cx="1046069" cy="922855"/>
          </a:xfrm>
          <a:prstGeom prst="rect">
            <a:avLst/>
          </a:prstGeom>
          <a:ln>
            <a:noFill/>
          </a:ln>
          <a:extLst>
            <a:ext uri="{53640926-AAD7-44D8-BBD7-CCE9431645EC}">
              <a14:shadowObscured xmlns:a14="http://schemas.microsoft.com/office/drawing/2010/main" xmlns=""/>
            </a:ext>
          </a:extLst>
        </p:spPr>
      </p:pic>
      <p:grpSp>
        <p:nvGrpSpPr>
          <p:cNvPr id="173" name="Google Shape;1199;p37">
            <a:extLst>
              <a:ext uri="{FF2B5EF4-FFF2-40B4-BE49-F238E27FC236}">
                <a16:creationId xmlns:a16="http://schemas.microsoft.com/office/drawing/2014/main" xmlns="" id="{6299CD94-1616-4557-B975-A4EF90A5CE45}"/>
              </a:ext>
            </a:extLst>
          </p:cNvPr>
          <p:cNvGrpSpPr/>
          <p:nvPr/>
        </p:nvGrpSpPr>
        <p:grpSpPr>
          <a:xfrm rot="10800000" flipV="1">
            <a:off x="988704" y="4784895"/>
            <a:ext cx="4267872" cy="1555107"/>
            <a:chOff x="6177642" y="1283373"/>
            <a:chExt cx="2462439" cy="1574677"/>
          </a:xfrm>
        </p:grpSpPr>
        <p:sp>
          <p:nvSpPr>
            <p:cNvPr id="206" name="Google Shape;1200;p37">
              <a:extLst>
                <a:ext uri="{FF2B5EF4-FFF2-40B4-BE49-F238E27FC236}">
                  <a16:creationId xmlns:a16="http://schemas.microsoft.com/office/drawing/2014/main" xmlns="" id="{236D4492-DA0B-42F7-A991-20B282088E72}"/>
                </a:ext>
              </a:extLst>
            </p:cNvPr>
            <p:cNvSpPr/>
            <p:nvPr/>
          </p:nvSpPr>
          <p:spPr>
            <a:xfrm>
              <a:off x="6177642" y="1598310"/>
              <a:ext cx="2087700" cy="125974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7" name="Google Shape;1201;p37">
              <a:extLst>
                <a:ext uri="{FF2B5EF4-FFF2-40B4-BE49-F238E27FC236}">
                  <a16:creationId xmlns:a16="http://schemas.microsoft.com/office/drawing/2014/main" xmlns="" id="{627BFAA9-D6BF-492C-BC8E-1976BF94D033}"/>
                </a:ext>
              </a:extLst>
            </p:cNvPr>
            <p:cNvSpPr/>
            <p:nvPr/>
          </p:nvSpPr>
          <p:spPr>
            <a:xfrm>
              <a:off x="7892101" y="1283373"/>
              <a:ext cx="483095" cy="861643"/>
            </a:xfrm>
            <a:custGeom>
              <a:avLst/>
              <a:gdLst/>
              <a:ahLst/>
              <a:cxnLst/>
              <a:rect l="l" t="t" r="r" b="b"/>
              <a:pathLst>
                <a:path w="37054"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208" name="Google Shape;1202;p37">
              <a:extLst>
                <a:ext uri="{FF2B5EF4-FFF2-40B4-BE49-F238E27FC236}">
                  <a16:creationId xmlns:a16="http://schemas.microsoft.com/office/drawing/2014/main" xmlns="" id="{83CDA066-8DCF-498C-A7D0-074EE5E8D158}"/>
                </a:ext>
              </a:extLst>
            </p:cNvPr>
            <p:cNvSpPr/>
            <p:nvPr/>
          </p:nvSpPr>
          <p:spPr>
            <a:xfrm>
              <a:off x="7984348" y="1318557"/>
              <a:ext cx="655733" cy="706975"/>
            </a:xfrm>
            <a:custGeom>
              <a:avLst/>
              <a:gdLst/>
              <a:ahLst/>
              <a:cxnLst/>
              <a:rect l="l" t="t" r="r" b="b"/>
              <a:pathLst>
                <a:path w="27052" h="30034" extrusionOk="0">
                  <a:moveTo>
                    <a:pt x="13526" y="0"/>
                  </a:moveTo>
                  <a:cubicBezTo>
                    <a:pt x="12847" y="0"/>
                    <a:pt x="12169" y="176"/>
                    <a:pt x="11561" y="527"/>
                  </a:cubicBezTo>
                  <a:lnTo>
                    <a:pt x="1965" y="6075"/>
                  </a:lnTo>
                  <a:cubicBezTo>
                    <a:pt x="751" y="6778"/>
                    <a:pt x="1" y="8064"/>
                    <a:pt x="1" y="9468"/>
                  </a:cubicBezTo>
                  <a:lnTo>
                    <a:pt x="1" y="20553"/>
                  </a:lnTo>
                  <a:cubicBezTo>
                    <a:pt x="1" y="21958"/>
                    <a:pt x="751" y="23256"/>
                    <a:pt x="1965" y="23958"/>
                  </a:cubicBezTo>
                  <a:lnTo>
                    <a:pt x="11561" y="29507"/>
                  </a:lnTo>
                  <a:cubicBezTo>
                    <a:pt x="12169" y="29858"/>
                    <a:pt x="12847" y="30033"/>
                    <a:pt x="13526" y="30033"/>
                  </a:cubicBezTo>
                  <a:cubicBezTo>
                    <a:pt x="14205" y="30033"/>
                    <a:pt x="14883" y="29858"/>
                    <a:pt x="15491" y="29507"/>
                  </a:cubicBezTo>
                  <a:lnTo>
                    <a:pt x="25099" y="23958"/>
                  </a:lnTo>
                  <a:cubicBezTo>
                    <a:pt x="26313" y="23256"/>
                    <a:pt x="27052" y="21958"/>
                    <a:pt x="27052" y="20553"/>
                  </a:cubicBezTo>
                  <a:lnTo>
                    <a:pt x="27052" y="9468"/>
                  </a:lnTo>
                  <a:cubicBezTo>
                    <a:pt x="27052" y="8064"/>
                    <a:pt x="26313" y="6778"/>
                    <a:pt x="25099"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H1.3</a:t>
              </a:r>
              <a:endParaRPr sz="3200" dirty="0">
                <a:solidFill>
                  <a:srgbClr val="434343"/>
                </a:solidFill>
              </a:endParaRPr>
            </a:p>
          </p:txBody>
        </p:sp>
        <p:grpSp>
          <p:nvGrpSpPr>
            <p:cNvPr id="209" name="Google Shape;1203;p37">
              <a:extLst>
                <a:ext uri="{FF2B5EF4-FFF2-40B4-BE49-F238E27FC236}">
                  <a16:creationId xmlns:a16="http://schemas.microsoft.com/office/drawing/2014/main" xmlns="" id="{475A4709-18CF-4E27-A74E-7CF598E54347}"/>
                </a:ext>
              </a:extLst>
            </p:cNvPr>
            <p:cNvGrpSpPr/>
            <p:nvPr/>
          </p:nvGrpSpPr>
          <p:grpSpPr>
            <a:xfrm>
              <a:off x="6226398" y="2010657"/>
              <a:ext cx="1770757" cy="770718"/>
              <a:chOff x="5023050" y="3523932"/>
              <a:chExt cx="3410550" cy="770718"/>
            </a:xfrm>
          </p:grpSpPr>
          <p:sp>
            <p:nvSpPr>
              <p:cNvPr id="210" name="Google Shape;1204;p37">
                <a:extLst>
                  <a:ext uri="{FF2B5EF4-FFF2-40B4-BE49-F238E27FC236}">
                    <a16:creationId xmlns:a16="http://schemas.microsoft.com/office/drawing/2014/main" xmlns="" id="{1E819ECC-9FB0-46C8-BB24-96AC5BFBDD3B}"/>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11" name="Google Shape;1205;p37">
                <a:extLst>
                  <a:ext uri="{FF2B5EF4-FFF2-40B4-BE49-F238E27FC236}">
                    <a16:creationId xmlns:a16="http://schemas.microsoft.com/office/drawing/2014/main" xmlns="" id="{9474CB34-A748-462B-8EA0-583C90F396B7}"/>
                  </a:ext>
                </a:extLst>
              </p:cNvPr>
              <p:cNvSpPr txBox="1"/>
              <p:nvPr/>
            </p:nvSpPr>
            <p:spPr>
              <a:xfrm>
                <a:off x="5023050" y="3523932"/>
                <a:ext cx="3259610" cy="500068"/>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Lighting control in common area of the hospital</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12" name="Google Shape;1244;p37">
            <a:extLst>
              <a:ext uri="{FF2B5EF4-FFF2-40B4-BE49-F238E27FC236}">
                <a16:creationId xmlns:a16="http://schemas.microsoft.com/office/drawing/2014/main" xmlns="" id="{F85AA75C-0920-4E7E-809B-25A9E382405F}"/>
              </a:ext>
            </a:extLst>
          </p:cNvPr>
          <p:cNvGrpSpPr/>
          <p:nvPr/>
        </p:nvGrpSpPr>
        <p:grpSpPr>
          <a:xfrm flipH="1">
            <a:off x="7042993" y="1001339"/>
            <a:ext cx="3701205" cy="1839797"/>
            <a:chOff x="768813" y="3032123"/>
            <a:chExt cx="2209888" cy="1574727"/>
          </a:xfrm>
        </p:grpSpPr>
        <p:sp>
          <p:nvSpPr>
            <p:cNvPr id="213" name="Google Shape;1245;p37">
              <a:extLst>
                <a:ext uri="{FF2B5EF4-FFF2-40B4-BE49-F238E27FC236}">
                  <a16:creationId xmlns:a16="http://schemas.microsoft.com/office/drawing/2014/main" xmlns="" id="{95BAA092-FA2A-490A-88E8-F8EF9EAB5C07}"/>
                </a:ext>
              </a:extLst>
            </p:cNvPr>
            <p:cNvSpPr/>
            <p:nvPr/>
          </p:nvSpPr>
          <p:spPr>
            <a:xfrm>
              <a:off x="768813" y="3455450"/>
              <a:ext cx="2087700" cy="1151400"/>
            </a:xfrm>
            <a:prstGeom prst="roundRect">
              <a:avLst>
                <a:gd name="adj" fmla="val 16667"/>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4" name="Google Shape;1246;p37">
              <a:extLst>
                <a:ext uri="{FF2B5EF4-FFF2-40B4-BE49-F238E27FC236}">
                  <a16:creationId xmlns:a16="http://schemas.microsoft.com/office/drawing/2014/main" xmlns="" id="{45E25F40-C2EA-48DA-9B7F-2B5C7DB71F9A}"/>
                </a:ext>
              </a:extLst>
            </p:cNvPr>
            <p:cNvSpPr/>
            <p:nvPr/>
          </p:nvSpPr>
          <p:spPr>
            <a:xfrm>
              <a:off x="2210500" y="3032123"/>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15" name="Google Shape;1247;p37">
              <a:extLst>
                <a:ext uri="{FF2B5EF4-FFF2-40B4-BE49-F238E27FC236}">
                  <a16:creationId xmlns:a16="http://schemas.microsoft.com/office/drawing/2014/main" xmlns="" id="{6E334AFA-0F96-4C72-A9A3-432734ACDC36}"/>
                </a:ext>
              </a:extLst>
            </p:cNvPr>
            <p:cNvSpPr/>
            <p:nvPr/>
          </p:nvSpPr>
          <p:spPr>
            <a:xfrm>
              <a:off x="2106821" y="3151607"/>
              <a:ext cx="768221"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H1.4</a:t>
              </a:r>
              <a:endParaRPr sz="3200" dirty="0">
                <a:solidFill>
                  <a:srgbClr val="434343"/>
                </a:solidFill>
              </a:endParaRPr>
            </a:p>
          </p:txBody>
        </p:sp>
        <p:grpSp>
          <p:nvGrpSpPr>
            <p:cNvPr id="216" name="Google Shape;1248;p37">
              <a:extLst>
                <a:ext uri="{FF2B5EF4-FFF2-40B4-BE49-F238E27FC236}">
                  <a16:creationId xmlns:a16="http://schemas.microsoft.com/office/drawing/2014/main" xmlns="" id="{65AF6488-C15C-455B-8053-D0B19DBD1C35}"/>
                </a:ext>
              </a:extLst>
            </p:cNvPr>
            <p:cNvGrpSpPr/>
            <p:nvPr/>
          </p:nvGrpSpPr>
          <p:grpSpPr>
            <a:xfrm>
              <a:off x="921206" y="3893825"/>
              <a:ext cx="1667099" cy="636350"/>
              <a:chOff x="5222700" y="3658300"/>
              <a:chExt cx="3210900" cy="636350"/>
            </a:xfrm>
          </p:grpSpPr>
          <p:sp>
            <p:nvSpPr>
              <p:cNvPr id="217" name="Google Shape;1249;p37">
                <a:extLst>
                  <a:ext uri="{FF2B5EF4-FFF2-40B4-BE49-F238E27FC236}">
                    <a16:creationId xmlns:a16="http://schemas.microsoft.com/office/drawing/2014/main" xmlns="" id="{7B221AA9-A654-4763-B44E-E1A0CF8CBA5E}"/>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18" name="Google Shape;1250;p37">
                <a:extLst>
                  <a:ext uri="{FF2B5EF4-FFF2-40B4-BE49-F238E27FC236}">
                    <a16:creationId xmlns:a16="http://schemas.microsoft.com/office/drawing/2014/main" xmlns="" id="{447856FC-8C3C-4727-B2D2-90A474BF8ACA}"/>
                  </a:ext>
                </a:extLst>
              </p:cNvPr>
              <p:cNvSpPr txBox="1"/>
              <p:nvPr/>
            </p:nvSpPr>
            <p:spPr>
              <a:xfrm>
                <a:off x="5222701" y="3658300"/>
                <a:ext cx="2782711"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Facility maximize the usage of natural lighting</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19" name="Google Shape;1184;p37">
            <a:extLst>
              <a:ext uri="{FF2B5EF4-FFF2-40B4-BE49-F238E27FC236}">
                <a16:creationId xmlns:a16="http://schemas.microsoft.com/office/drawing/2014/main" xmlns="" id="{444534C1-2895-408A-89B8-512FE1ABFDB0}"/>
              </a:ext>
            </a:extLst>
          </p:cNvPr>
          <p:cNvGrpSpPr/>
          <p:nvPr/>
        </p:nvGrpSpPr>
        <p:grpSpPr>
          <a:xfrm>
            <a:off x="6727208" y="3092904"/>
            <a:ext cx="3576496" cy="2542926"/>
            <a:chOff x="3473227" y="3032136"/>
            <a:chExt cx="2203687" cy="1574714"/>
          </a:xfrm>
        </p:grpSpPr>
        <p:sp>
          <p:nvSpPr>
            <p:cNvPr id="220" name="Google Shape;1185;p37">
              <a:extLst>
                <a:ext uri="{FF2B5EF4-FFF2-40B4-BE49-F238E27FC236}">
                  <a16:creationId xmlns:a16="http://schemas.microsoft.com/office/drawing/2014/main" xmlns="" id="{4EB42720-7A5B-4A4A-803B-E85FBDF3DBA6}"/>
                </a:ext>
              </a:extLst>
            </p:cNvPr>
            <p:cNvSpPr/>
            <p:nvPr/>
          </p:nvSpPr>
          <p:spPr>
            <a:xfrm>
              <a:off x="3473227" y="3455450"/>
              <a:ext cx="2087700" cy="11514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1" name="Google Shape;1186;p37">
              <a:extLst>
                <a:ext uri="{FF2B5EF4-FFF2-40B4-BE49-F238E27FC236}">
                  <a16:creationId xmlns:a16="http://schemas.microsoft.com/office/drawing/2014/main" xmlns="" id="{00CBD350-7E4C-452E-AAD0-977B8CFB1D70}"/>
                </a:ext>
              </a:extLst>
            </p:cNvPr>
            <p:cNvSpPr/>
            <p:nvPr/>
          </p:nvSpPr>
          <p:spPr>
            <a:xfrm>
              <a:off x="4908713" y="30321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2" name="Google Shape;1187;p37">
              <a:extLst>
                <a:ext uri="{FF2B5EF4-FFF2-40B4-BE49-F238E27FC236}">
                  <a16:creationId xmlns:a16="http://schemas.microsoft.com/office/drawing/2014/main" xmlns="" id="{960AF5F3-B146-4285-8D1D-6501430E4E50}"/>
                </a:ext>
              </a:extLst>
            </p:cNvPr>
            <p:cNvSpPr/>
            <p:nvPr/>
          </p:nvSpPr>
          <p:spPr>
            <a:xfrm>
              <a:off x="4805034" y="3151622"/>
              <a:ext cx="768201"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H1.5</a:t>
              </a:r>
              <a:endParaRPr sz="3200" dirty="0">
                <a:solidFill>
                  <a:srgbClr val="434343"/>
                </a:solidFill>
              </a:endParaRPr>
            </a:p>
          </p:txBody>
        </p:sp>
        <p:grpSp>
          <p:nvGrpSpPr>
            <p:cNvPr id="223" name="Google Shape;1188;p37">
              <a:extLst>
                <a:ext uri="{FF2B5EF4-FFF2-40B4-BE49-F238E27FC236}">
                  <a16:creationId xmlns:a16="http://schemas.microsoft.com/office/drawing/2014/main" xmlns="" id="{D967478B-2A02-489F-9107-AFBE7E576564}"/>
                </a:ext>
              </a:extLst>
            </p:cNvPr>
            <p:cNvGrpSpPr/>
            <p:nvPr/>
          </p:nvGrpSpPr>
          <p:grpSpPr>
            <a:xfrm>
              <a:off x="3487153" y="3694694"/>
              <a:ext cx="1805564" cy="835481"/>
              <a:chOff x="4956011" y="3459169"/>
              <a:chExt cx="3477589" cy="835481"/>
            </a:xfrm>
          </p:grpSpPr>
          <p:sp>
            <p:nvSpPr>
              <p:cNvPr id="224" name="Google Shape;1189;p37">
                <a:extLst>
                  <a:ext uri="{FF2B5EF4-FFF2-40B4-BE49-F238E27FC236}">
                    <a16:creationId xmlns:a16="http://schemas.microsoft.com/office/drawing/2014/main" xmlns="" id="{BAE6A4D9-5D87-49B7-A4C6-2D9DFB708057}"/>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25" name="Google Shape;1190;p37">
                <a:extLst>
                  <a:ext uri="{FF2B5EF4-FFF2-40B4-BE49-F238E27FC236}">
                    <a16:creationId xmlns:a16="http://schemas.microsoft.com/office/drawing/2014/main" xmlns="" id="{C42D6287-B27A-42ED-9C98-1D0D16FBDC22}"/>
                  </a:ext>
                </a:extLst>
              </p:cNvPr>
              <p:cNvSpPr txBox="1"/>
              <p:nvPr/>
            </p:nvSpPr>
            <p:spPr>
              <a:xfrm>
                <a:off x="4956011" y="3459169"/>
                <a:ext cx="3445276"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On-site renewable energy generation in the facility</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pic>
        <p:nvPicPr>
          <p:cNvPr id="226" name="Picture 225">
            <a:extLst>
              <a:ext uri="{FF2B5EF4-FFF2-40B4-BE49-F238E27FC236}">
                <a16:creationId xmlns:a16="http://schemas.microsoft.com/office/drawing/2014/main" xmlns="" id="{56FED6AA-7738-40C7-9ECA-0B611005953E}"/>
              </a:ext>
            </a:extLst>
          </p:cNvPr>
          <p:cNvPicPr>
            <a:picLocks noChangeAspect="1"/>
          </p:cNvPicPr>
          <p:nvPr/>
        </p:nvPicPr>
        <p:blipFill rotWithShape="1">
          <a:blip r:embed="rId4" cstate="print"/>
          <a:srcRect l="39063" t="45331" r="45064" b="13222"/>
          <a:stretch/>
        </p:blipFill>
        <p:spPr>
          <a:xfrm>
            <a:off x="8926285" y="4657187"/>
            <a:ext cx="1051145" cy="910408"/>
          </a:xfrm>
          <a:prstGeom prst="rect">
            <a:avLst/>
          </a:prstGeom>
        </p:spPr>
      </p:pic>
    </p:spTree>
    <p:extLst>
      <p:ext uri="{BB962C8B-B14F-4D97-AF65-F5344CB8AC3E}">
        <p14:creationId xmlns:p14="http://schemas.microsoft.com/office/powerpoint/2010/main" xmlns="" val="14486664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40</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39</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787942" y="347589"/>
            <a:ext cx="4656627" cy="3388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libri" panose="020F0502020204030204" pitchFamily="34" charset="0"/>
                <a:cs typeface="Times New Roman" panose="02020603050405020304" pitchFamily="18" charset="0"/>
              </a:rPr>
              <a:t>Implementation strategy</a:t>
            </a:r>
            <a:endParaRPr lang="en-IN" sz="2000"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D6853E24-1082-426B-8261-3C65D6E38160}"/>
              </a:ext>
            </a:extLst>
          </p:cNvPr>
          <p:cNvSpPr/>
          <p:nvPr/>
        </p:nvSpPr>
        <p:spPr>
          <a:xfrm flipH="1">
            <a:off x="787954" y="814169"/>
            <a:ext cx="4656626" cy="49796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07000"/>
              </a:lnSpc>
              <a:spcAft>
                <a:spcPts val="1067"/>
              </a:spcAft>
            </a:pPr>
            <a:r>
              <a:rPr lang="en-US" sz="1800" b="1" dirty="0">
                <a:latin typeface="Cambria" panose="02040503050406030204" pitchFamily="18" charset="0"/>
                <a:ea typeface="Cambria" panose="02040503050406030204" pitchFamily="18" charset="0"/>
              </a:rPr>
              <a:t>Energy audit process </a:t>
            </a:r>
          </a:p>
          <a:p>
            <a:pPr algn="just">
              <a:lnSpc>
                <a:spcPct val="107000"/>
              </a:lnSpc>
              <a:spcAft>
                <a:spcPts val="1067"/>
              </a:spcAft>
            </a:pPr>
            <a:r>
              <a:rPr lang="en-US" b="0" i="0" dirty="0">
                <a:solidFill>
                  <a:srgbClr val="3D3C3C"/>
                </a:solidFill>
                <a:effectLst/>
                <a:latin typeface="Cambria" panose="02040503050406030204" pitchFamily="18" charset="0"/>
                <a:ea typeface="Cambria" panose="02040503050406030204" pitchFamily="18" charset="0"/>
              </a:rPr>
              <a:t>The primary </a:t>
            </a:r>
            <a:r>
              <a:rPr lang="en-US" b="1" i="0" dirty="0">
                <a:solidFill>
                  <a:srgbClr val="3D3C3C"/>
                </a:solidFill>
                <a:effectLst/>
                <a:latin typeface="Cambria" panose="02040503050406030204" pitchFamily="18" charset="0"/>
                <a:ea typeface="Cambria" panose="02040503050406030204" pitchFamily="18" charset="0"/>
              </a:rPr>
              <a:t>objective</a:t>
            </a:r>
            <a:r>
              <a:rPr lang="en-US" b="0" i="0" dirty="0">
                <a:solidFill>
                  <a:srgbClr val="3D3C3C"/>
                </a:solidFill>
                <a:effectLst/>
                <a:latin typeface="Cambria" panose="02040503050406030204" pitchFamily="18" charset="0"/>
                <a:ea typeface="Cambria" panose="02040503050406030204" pitchFamily="18" charset="0"/>
              </a:rPr>
              <a:t> of Energy Audit is</a:t>
            </a:r>
          </a:p>
          <a:p>
            <a:pPr marL="285750" indent="-285750" algn="just">
              <a:lnSpc>
                <a:spcPct val="107000"/>
              </a:lnSpc>
              <a:spcAft>
                <a:spcPts val="1067"/>
              </a:spcAft>
              <a:buFont typeface="Wingdings" panose="05000000000000000000" pitchFamily="2" charset="2"/>
              <a:buChar char="q"/>
            </a:pPr>
            <a:r>
              <a:rPr lang="en-US" b="0" i="0" dirty="0">
                <a:solidFill>
                  <a:srgbClr val="3D3C3C"/>
                </a:solidFill>
                <a:effectLst/>
                <a:latin typeface="Cambria" panose="02040503050406030204" pitchFamily="18" charset="0"/>
                <a:ea typeface="Cambria" panose="02040503050406030204" pitchFamily="18" charset="0"/>
              </a:rPr>
              <a:t> to determine ways to reduce energy consumption per unit of product output or </a:t>
            </a:r>
          </a:p>
          <a:p>
            <a:pPr marL="285750" indent="-285750" algn="just">
              <a:lnSpc>
                <a:spcPct val="107000"/>
              </a:lnSpc>
              <a:spcAft>
                <a:spcPts val="1067"/>
              </a:spcAft>
              <a:buFont typeface="Wingdings" panose="05000000000000000000" pitchFamily="2" charset="2"/>
              <a:buChar char="q"/>
            </a:pPr>
            <a:r>
              <a:rPr lang="en-US" b="0" i="0" dirty="0">
                <a:solidFill>
                  <a:srgbClr val="3D3C3C"/>
                </a:solidFill>
                <a:effectLst/>
                <a:latin typeface="Cambria" panose="02040503050406030204" pitchFamily="18" charset="0"/>
                <a:ea typeface="Cambria" panose="02040503050406030204" pitchFamily="18" charset="0"/>
              </a:rPr>
              <a:t>to lower operating costs. Energy Audit provides a “ bench-mark” (Reference point) for managing energy in the organization and </a:t>
            </a:r>
          </a:p>
          <a:p>
            <a:pPr marL="285750" indent="-285750" algn="just">
              <a:lnSpc>
                <a:spcPct val="107000"/>
              </a:lnSpc>
              <a:spcAft>
                <a:spcPts val="1067"/>
              </a:spcAft>
              <a:buFont typeface="Wingdings" panose="05000000000000000000" pitchFamily="2" charset="2"/>
              <a:buChar char="q"/>
            </a:pPr>
            <a:r>
              <a:rPr lang="en-US" b="0" i="0" dirty="0">
                <a:solidFill>
                  <a:srgbClr val="3D3C3C"/>
                </a:solidFill>
                <a:effectLst/>
                <a:latin typeface="Cambria" panose="02040503050406030204" pitchFamily="18" charset="0"/>
                <a:ea typeface="Cambria" panose="02040503050406030204" pitchFamily="18" charset="0"/>
              </a:rPr>
              <a:t>also provides the basis for planning a more effective use of energy throughout the organization.</a:t>
            </a:r>
          </a:p>
          <a:p>
            <a:pPr marL="285750" indent="-285750" algn="just">
              <a:lnSpc>
                <a:spcPct val="107000"/>
              </a:lnSpc>
              <a:spcAft>
                <a:spcPts val="1067"/>
              </a:spcAft>
              <a:buFont typeface="Wingdings" panose="05000000000000000000" pitchFamily="2" charset="2"/>
              <a:buChar char="q"/>
            </a:pPr>
            <a:endParaRPr lang="en-US" b="0" i="0" dirty="0">
              <a:solidFill>
                <a:srgbClr val="3D3C3C"/>
              </a:solidFill>
              <a:effectLst/>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
            </a:r>
            <a:br>
              <a:rPr lang="en-US" dirty="0">
                <a:latin typeface="Cambria" panose="02040503050406030204" pitchFamily="18" charset="0"/>
                <a:ea typeface="Cambria" panose="02040503050406030204" pitchFamily="18" charset="0"/>
              </a:rPr>
            </a:br>
            <a:endParaRPr lang="en-US" sz="1800" dirty="0">
              <a:latin typeface="Cambria" panose="02040503050406030204" pitchFamily="18" charset="0"/>
              <a:ea typeface="Cambria" panose="02040503050406030204" pitchFamily="18" charset="0"/>
            </a:endParaRPr>
          </a:p>
        </p:txBody>
      </p:sp>
      <p:sp>
        <p:nvSpPr>
          <p:cNvPr id="150" name="Rectangle 149">
            <a:extLst>
              <a:ext uri="{FF2B5EF4-FFF2-40B4-BE49-F238E27FC236}">
                <a16:creationId xmlns:a16="http://schemas.microsoft.com/office/drawing/2014/main" xmlns="" id="{E58E4363-CAA1-4502-AEAF-5FED064A9E9F}"/>
              </a:ext>
            </a:extLst>
          </p:cNvPr>
          <p:cNvSpPr/>
          <p:nvPr/>
        </p:nvSpPr>
        <p:spPr>
          <a:xfrm flipH="1">
            <a:off x="6533231" y="581059"/>
            <a:ext cx="4598945" cy="57262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1700" b="1" i="0" dirty="0">
                <a:solidFill>
                  <a:srgbClr val="000000"/>
                </a:solidFill>
                <a:effectLst/>
                <a:latin typeface="Cambria" panose="02040503050406030204" pitchFamily="18" charset="0"/>
                <a:ea typeface="Cambria" panose="02040503050406030204" pitchFamily="18" charset="0"/>
              </a:rPr>
              <a:t>Preliminary Energy Audit Methodology</a:t>
            </a:r>
          </a:p>
          <a:p>
            <a:pPr algn="just"/>
            <a:r>
              <a:rPr lang="en-US" sz="1700" b="0" i="0" dirty="0">
                <a:solidFill>
                  <a:srgbClr val="3D3C3C"/>
                </a:solidFill>
                <a:effectLst/>
                <a:latin typeface="Cambria" panose="02040503050406030204" pitchFamily="18" charset="0"/>
                <a:ea typeface="Cambria" panose="02040503050406030204" pitchFamily="18" charset="0"/>
              </a:rPr>
              <a:t>Preliminary energy audit is a relatively quick exercise to:</a:t>
            </a:r>
          </a:p>
          <a:p>
            <a:pPr algn="just">
              <a:buFont typeface="Arial" panose="020B0604020202020204" pitchFamily="34" charset="0"/>
              <a:buChar char="•"/>
            </a:pPr>
            <a:r>
              <a:rPr lang="en-US" sz="1700" b="0" i="0" dirty="0">
                <a:solidFill>
                  <a:srgbClr val="3D3C3C"/>
                </a:solidFill>
                <a:effectLst/>
                <a:latin typeface="Cambria" panose="02040503050406030204" pitchFamily="18" charset="0"/>
                <a:ea typeface="Cambria" panose="02040503050406030204" pitchFamily="18" charset="0"/>
              </a:rPr>
              <a:t>Establish energy </a:t>
            </a:r>
            <a:r>
              <a:rPr lang="en-US" sz="1700" b="1" i="0" dirty="0">
                <a:solidFill>
                  <a:srgbClr val="3D3C3C"/>
                </a:solidFill>
                <a:effectLst/>
                <a:latin typeface="Cambria" panose="02040503050406030204" pitchFamily="18" charset="0"/>
                <a:ea typeface="Cambria" panose="02040503050406030204" pitchFamily="18" charset="0"/>
              </a:rPr>
              <a:t>consumption</a:t>
            </a:r>
            <a:r>
              <a:rPr lang="en-US" sz="1700" b="0" i="0" dirty="0">
                <a:solidFill>
                  <a:srgbClr val="3D3C3C"/>
                </a:solidFill>
                <a:effectLst/>
                <a:latin typeface="Cambria" panose="02040503050406030204" pitchFamily="18" charset="0"/>
                <a:ea typeface="Cambria" panose="02040503050406030204" pitchFamily="18" charset="0"/>
              </a:rPr>
              <a:t> in the organization</a:t>
            </a:r>
          </a:p>
          <a:p>
            <a:pPr algn="just">
              <a:buFont typeface="Arial" panose="020B0604020202020204" pitchFamily="34" charset="0"/>
              <a:buChar char="•"/>
            </a:pPr>
            <a:r>
              <a:rPr lang="en-US" sz="1700" b="0" i="0" dirty="0">
                <a:solidFill>
                  <a:srgbClr val="3D3C3C"/>
                </a:solidFill>
                <a:effectLst/>
                <a:latin typeface="Cambria" panose="02040503050406030204" pitchFamily="18" charset="0"/>
                <a:ea typeface="Cambria" panose="02040503050406030204" pitchFamily="18" charset="0"/>
              </a:rPr>
              <a:t>Estimate the </a:t>
            </a:r>
            <a:r>
              <a:rPr lang="en-US" sz="1700" b="1" i="0" dirty="0">
                <a:solidFill>
                  <a:srgbClr val="3D3C3C"/>
                </a:solidFill>
                <a:effectLst/>
                <a:latin typeface="Cambria" panose="02040503050406030204" pitchFamily="18" charset="0"/>
                <a:ea typeface="Cambria" panose="02040503050406030204" pitchFamily="18" charset="0"/>
              </a:rPr>
              <a:t>scope for saving</a:t>
            </a:r>
          </a:p>
          <a:p>
            <a:pPr algn="just">
              <a:buFont typeface="Arial" panose="020B0604020202020204" pitchFamily="34" charset="0"/>
              <a:buChar char="•"/>
            </a:pPr>
            <a:r>
              <a:rPr lang="en-US" sz="1700" b="0" i="0" dirty="0">
                <a:solidFill>
                  <a:srgbClr val="3D3C3C"/>
                </a:solidFill>
                <a:effectLst/>
                <a:latin typeface="Cambria" panose="02040503050406030204" pitchFamily="18" charset="0"/>
                <a:ea typeface="Cambria" panose="02040503050406030204" pitchFamily="18" charset="0"/>
              </a:rPr>
              <a:t>Identify the most likely (and the </a:t>
            </a:r>
            <a:r>
              <a:rPr lang="en-US" sz="1700" b="1" i="0" dirty="0">
                <a:solidFill>
                  <a:srgbClr val="3D3C3C"/>
                </a:solidFill>
                <a:effectLst/>
                <a:latin typeface="Cambria" panose="02040503050406030204" pitchFamily="18" charset="0"/>
                <a:ea typeface="Cambria" panose="02040503050406030204" pitchFamily="18" charset="0"/>
              </a:rPr>
              <a:t>easiest areas for attention</a:t>
            </a:r>
          </a:p>
          <a:p>
            <a:pPr algn="just">
              <a:buFont typeface="Arial" panose="020B0604020202020204" pitchFamily="34" charset="0"/>
              <a:buChar char="•"/>
            </a:pPr>
            <a:r>
              <a:rPr lang="en-US" sz="1700" b="0" i="0" dirty="0">
                <a:solidFill>
                  <a:srgbClr val="3D3C3C"/>
                </a:solidFill>
                <a:effectLst/>
                <a:latin typeface="Cambria" panose="02040503050406030204" pitchFamily="18" charset="0"/>
                <a:ea typeface="Cambria" panose="02040503050406030204" pitchFamily="18" charset="0"/>
              </a:rPr>
              <a:t>Identify immediate (especially </a:t>
            </a:r>
            <a:r>
              <a:rPr lang="en-US" sz="1700" b="1" i="0" dirty="0">
                <a:solidFill>
                  <a:srgbClr val="3D3C3C"/>
                </a:solidFill>
                <a:effectLst/>
                <a:latin typeface="Cambria" panose="02040503050406030204" pitchFamily="18" charset="0"/>
                <a:ea typeface="Cambria" panose="02040503050406030204" pitchFamily="18" charset="0"/>
              </a:rPr>
              <a:t>no-/low-cost) improvements/ savings</a:t>
            </a:r>
          </a:p>
          <a:p>
            <a:pPr algn="just">
              <a:buFont typeface="Arial" panose="020B0604020202020204" pitchFamily="34" charset="0"/>
              <a:buChar char="•"/>
            </a:pPr>
            <a:r>
              <a:rPr lang="en-US" sz="1700" b="0" i="0" dirty="0">
                <a:solidFill>
                  <a:srgbClr val="3D3C3C"/>
                </a:solidFill>
                <a:effectLst/>
                <a:latin typeface="Cambria" panose="02040503050406030204" pitchFamily="18" charset="0"/>
                <a:ea typeface="Cambria" panose="02040503050406030204" pitchFamily="18" charset="0"/>
              </a:rPr>
              <a:t>Set a ‘reference point’</a:t>
            </a:r>
          </a:p>
          <a:p>
            <a:pPr algn="just">
              <a:buFont typeface="Arial" panose="020B0604020202020204" pitchFamily="34" charset="0"/>
              <a:buChar char="•"/>
            </a:pPr>
            <a:r>
              <a:rPr lang="en-US" sz="1700" b="0" i="0" dirty="0">
                <a:solidFill>
                  <a:srgbClr val="3D3C3C"/>
                </a:solidFill>
                <a:effectLst/>
                <a:latin typeface="Cambria" panose="02040503050406030204" pitchFamily="18" charset="0"/>
                <a:ea typeface="Cambria" panose="02040503050406030204" pitchFamily="18" charset="0"/>
              </a:rPr>
              <a:t>Identify areas for </a:t>
            </a:r>
            <a:r>
              <a:rPr lang="en-US" sz="1700" b="1" i="0" dirty="0">
                <a:solidFill>
                  <a:srgbClr val="3D3C3C"/>
                </a:solidFill>
                <a:effectLst/>
                <a:latin typeface="Cambria" panose="02040503050406030204" pitchFamily="18" charset="0"/>
                <a:ea typeface="Cambria" panose="02040503050406030204" pitchFamily="18" charset="0"/>
              </a:rPr>
              <a:t>more detailed study/measurement</a:t>
            </a:r>
          </a:p>
          <a:p>
            <a:pPr algn="just">
              <a:buFont typeface="Arial" panose="020B0604020202020204" pitchFamily="34" charset="0"/>
              <a:buChar char="•"/>
            </a:pPr>
            <a:r>
              <a:rPr lang="en-US" sz="1700" b="0" i="0" dirty="0">
                <a:solidFill>
                  <a:srgbClr val="3D3C3C"/>
                </a:solidFill>
                <a:effectLst/>
                <a:latin typeface="Cambria" panose="02040503050406030204" pitchFamily="18" charset="0"/>
                <a:ea typeface="Cambria" panose="02040503050406030204" pitchFamily="18" charset="0"/>
              </a:rPr>
              <a:t>Preliminary energy audit uses existing, or easily obtained data</a:t>
            </a:r>
          </a:p>
          <a:p>
            <a:pPr algn="l"/>
            <a:r>
              <a:rPr lang="en-US" sz="1700" b="1" i="0" dirty="0">
                <a:solidFill>
                  <a:srgbClr val="000000"/>
                </a:solidFill>
                <a:effectLst/>
                <a:latin typeface="Cambria" panose="02040503050406030204" pitchFamily="18" charset="0"/>
                <a:ea typeface="Cambria" panose="02040503050406030204" pitchFamily="18" charset="0"/>
              </a:rPr>
              <a:t>Detailed Energy Audit Methodology</a:t>
            </a:r>
          </a:p>
          <a:p>
            <a:pPr algn="just"/>
            <a:r>
              <a:rPr lang="en-US" sz="1700" b="0" i="0" dirty="0">
                <a:solidFill>
                  <a:srgbClr val="3D3C3C"/>
                </a:solidFill>
                <a:effectLst/>
                <a:latin typeface="Cambria" panose="02040503050406030204" pitchFamily="18" charset="0"/>
                <a:ea typeface="Cambria" panose="02040503050406030204" pitchFamily="18" charset="0"/>
              </a:rPr>
              <a:t>A comprehensive audit provides a detailed energy project implementation plan for a facility, since it evaluates all major energy using systems(</a:t>
            </a:r>
            <a:r>
              <a:rPr lang="en-US" sz="1700" b="1" i="0" dirty="0">
                <a:solidFill>
                  <a:srgbClr val="3D3C3C"/>
                </a:solidFill>
                <a:effectLst/>
                <a:latin typeface="Cambria" panose="02040503050406030204" pitchFamily="18" charset="0"/>
                <a:ea typeface="Cambria" panose="02040503050406030204" pitchFamily="18" charset="0"/>
              </a:rPr>
              <a:t>Pre audit, audit and post audit process</a:t>
            </a:r>
            <a:r>
              <a:rPr lang="en-US" sz="1700" b="0" i="0" dirty="0">
                <a:solidFill>
                  <a:srgbClr val="3D3C3C"/>
                </a:solidFill>
                <a:effectLst/>
                <a:latin typeface="Cambria" panose="02040503050406030204" pitchFamily="18" charset="0"/>
                <a:ea typeface="Cambria" panose="02040503050406030204" pitchFamily="18" charset="0"/>
              </a:rPr>
              <a:t>)</a:t>
            </a:r>
          </a:p>
          <a:p>
            <a:pPr marL="380990" indent="-380990" algn="just">
              <a:lnSpc>
                <a:spcPct val="107000"/>
              </a:lnSpc>
              <a:spcAft>
                <a:spcPts val="1067"/>
              </a:spcAft>
              <a:buFont typeface="Wingdings" panose="05000000000000000000" pitchFamily="2" charset="2"/>
              <a:buChar char="q"/>
            </a:pPr>
            <a:endParaRPr lang="en-IN" sz="1700" dirty="0">
              <a:latin typeface="Cambria" panose="02040503050406030204" pitchFamily="18" charset="0"/>
              <a:ea typeface="Cambria" panose="020405030504060302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xmlns="" id="{EDFF3043-8094-4317-9616-A5268E848B30}"/>
              </a:ext>
            </a:extLst>
          </p:cNvPr>
          <p:cNvSpPr/>
          <p:nvPr/>
        </p:nvSpPr>
        <p:spPr>
          <a:xfrm flipH="1">
            <a:off x="848493" y="4531181"/>
            <a:ext cx="4531101" cy="1654548"/>
          </a:xfrm>
          <a:prstGeom prst="ellipse">
            <a:avLst/>
          </a:prstGeom>
          <a:solidFill>
            <a:schemeClr val="accent6">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0" i="0" dirty="0">
                <a:solidFill>
                  <a:srgbClr val="3D3C3C"/>
                </a:solidFill>
                <a:effectLst/>
                <a:latin typeface="Cambria" panose="02040503050406030204" pitchFamily="18" charset="0"/>
                <a:ea typeface="Cambria" panose="02040503050406030204" pitchFamily="18" charset="0"/>
              </a:rPr>
              <a:t>Could be done through:</a:t>
            </a:r>
          </a:p>
          <a:p>
            <a:pPr marL="285750" indent="-285750" algn="ctr">
              <a:buFont typeface="Wingdings" panose="05000000000000000000" pitchFamily="2" charset="2"/>
              <a:buChar char="q"/>
            </a:pPr>
            <a:r>
              <a:rPr lang="en-US" b="0" i="0" dirty="0">
                <a:solidFill>
                  <a:srgbClr val="3D3C3C"/>
                </a:solidFill>
                <a:effectLst/>
                <a:latin typeface="Cambria" panose="02040503050406030204" pitchFamily="18" charset="0"/>
                <a:ea typeface="Cambria" panose="02040503050406030204" pitchFamily="18" charset="0"/>
              </a:rPr>
              <a:t>Preliminary Audit</a:t>
            </a:r>
          </a:p>
          <a:p>
            <a:pPr marL="285750" indent="-285750" algn="ctr">
              <a:buFont typeface="Wingdings" panose="05000000000000000000" pitchFamily="2" charset="2"/>
              <a:buChar char="q"/>
            </a:pPr>
            <a:r>
              <a:rPr lang="en-US" b="0" i="0" dirty="0">
                <a:solidFill>
                  <a:srgbClr val="3D3C3C"/>
                </a:solidFill>
                <a:effectLst/>
                <a:latin typeface="Cambria" panose="02040503050406030204" pitchFamily="18" charset="0"/>
                <a:ea typeface="Cambria" panose="02040503050406030204" pitchFamily="18" charset="0"/>
              </a:rPr>
              <a:t>Detailed Audit</a:t>
            </a:r>
          </a:p>
        </p:txBody>
      </p:sp>
    </p:spTree>
    <p:extLst>
      <p:ext uri="{BB962C8B-B14F-4D97-AF65-F5344CB8AC3E}">
        <p14:creationId xmlns:p14="http://schemas.microsoft.com/office/powerpoint/2010/main" xmlns="" val="11677701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212517" y="58248"/>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42</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41</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787943" y="347589"/>
            <a:ext cx="4656627" cy="714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b="1" dirty="0">
              <a:latin typeface="Cambria" panose="02040503050406030204" pitchFamily="18" charset="0"/>
              <a:ea typeface="Cambria" panose="02040503050406030204" pitchFamily="18" charset="0"/>
            </a:endParaRPr>
          </a:p>
        </p:txBody>
      </p:sp>
      <p:sp>
        <p:nvSpPr>
          <p:cNvPr id="148" name="Rectangle 147">
            <a:extLst>
              <a:ext uri="{FF2B5EF4-FFF2-40B4-BE49-F238E27FC236}">
                <a16:creationId xmlns:a16="http://schemas.microsoft.com/office/drawing/2014/main" xmlns="" id="{B9D5776A-DE5B-47E2-A821-9866587F30A0}"/>
              </a:ext>
            </a:extLst>
          </p:cNvPr>
          <p:cNvSpPr/>
          <p:nvPr/>
        </p:nvSpPr>
        <p:spPr>
          <a:xfrm flipH="1">
            <a:off x="6577400" y="379812"/>
            <a:ext cx="4565728" cy="4782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D6853E24-1082-426B-8261-3C65D6E38160}"/>
              </a:ext>
            </a:extLst>
          </p:cNvPr>
          <p:cNvSpPr/>
          <p:nvPr/>
        </p:nvSpPr>
        <p:spPr>
          <a:xfrm flipH="1">
            <a:off x="787954" y="1090955"/>
            <a:ext cx="4656626" cy="48975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07000"/>
              </a:lnSpc>
              <a:spcAft>
                <a:spcPts val="1067"/>
              </a:spcAft>
            </a:pPr>
            <a:r>
              <a:rPr lang="en-US" sz="2000" b="1" dirty="0">
                <a:latin typeface="Cambria" panose="02040503050406030204" pitchFamily="18" charset="0"/>
                <a:ea typeface="Cambria" panose="02040503050406030204" pitchFamily="18" charset="0"/>
              </a:rPr>
              <a:t>Onsite renewal energy generation</a:t>
            </a:r>
          </a:p>
          <a:p>
            <a:pPr marL="380990" indent="-380990" algn="just">
              <a:lnSpc>
                <a:spcPct val="107000"/>
              </a:lnSpc>
              <a:spcAft>
                <a:spcPts val="1067"/>
              </a:spcAft>
              <a:buFont typeface="Wingdings" panose="05000000000000000000" pitchFamily="2" charset="2"/>
              <a:buChar char="q"/>
            </a:pPr>
            <a:r>
              <a:rPr lang="en-US" sz="1800" dirty="0">
                <a:latin typeface="Cambria" panose="02040503050406030204" pitchFamily="18" charset="0"/>
                <a:ea typeface="Cambria" panose="02040503050406030204" pitchFamily="18" charset="0"/>
              </a:rPr>
              <a:t>Healthcare facilities shall develop a plan for the use of alternative sources of energy.</a:t>
            </a:r>
          </a:p>
          <a:p>
            <a:pPr marL="380990" indent="-380990" algn="just">
              <a:lnSpc>
                <a:spcPct val="107000"/>
              </a:lnSpc>
              <a:spcAft>
                <a:spcPts val="1067"/>
              </a:spcAft>
              <a:buFont typeface="Wingdings" panose="05000000000000000000" pitchFamily="2" charset="2"/>
              <a:buChar char="q"/>
            </a:pPr>
            <a:r>
              <a:rPr lang="en-US" sz="1800" dirty="0">
                <a:latin typeface="Cambria" panose="02040503050406030204" pitchFamily="18" charset="0"/>
                <a:ea typeface="Cambria" panose="02040503050406030204" pitchFamily="18" charset="0"/>
              </a:rPr>
              <a:t>Use PV solar panels on the roof for onsite renewable energy generation.</a:t>
            </a:r>
          </a:p>
          <a:p>
            <a:pPr marL="380990" indent="-380990" algn="just">
              <a:lnSpc>
                <a:spcPct val="107000"/>
              </a:lnSpc>
              <a:spcAft>
                <a:spcPts val="1067"/>
              </a:spcAft>
              <a:buFont typeface="Wingdings" panose="05000000000000000000" pitchFamily="2" charset="2"/>
              <a:buChar char="q"/>
            </a:pPr>
            <a:r>
              <a:rPr lang="en-US" sz="1800" dirty="0">
                <a:latin typeface="Cambria" panose="02040503050406030204" pitchFamily="18" charset="0"/>
                <a:ea typeface="Cambria" panose="02040503050406030204" pitchFamily="18" charset="0"/>
              </a:rPr>
              <a:t> Installing PV solar panels reduces electricity consumption and helps to decrease the peak demand of a facility, which means the organization has lower operating costs, and hence these saved costs can be utilized for better patient care. </a:t>
            </a:r>
          </a:p>
        </p:txBody>
      </p:sp>
      <p:sp>
        <p:nvSpPr>
          <p:cNvPr id="150" name="Rectangle 149">
            <a:extLst>
              <a:ext uri="{FF2B5EF4-FFF2-40B4-BE49-F238E27FC236}">
                <a16:creationId xmlns:a16="http://schemas.microsoft.com/office/drawing/2014/main" xmlns="" id="{E58E4363-CAA1-4502-AEAF-5FED064A9E9F}"/>
              </a:ext>
            </a:extLst>
          </p:cNvPr>
          <p:cNvSpPr/>
          <p:nvPr/>
        </p:nvSpPr>
        <p:spPr>
          <a:xfrm flipH="1">
            <a:off x="6577397" y="935031"/>
            <a:ext cx="4598945" cy="42103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457189" indent="-457189" algn="just">
              <a:lnSpc>
                <a:spcPct val="115000"/>
              </a:lnSpc>
              <a:buFont typeface="Wingdings" panose="05000000000000000000" pitchFamily="2" charset="2"/>
              <a:buChar char="q"/>
            </a:pPr>
            <a:endParaRPr lang="en-IN" sz="18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49" name="Picture 148">
            <a:extLst>
              <a:ext uri="{FF2B5EF4-FFF2-40B4-BE49-F238E27FC236}">
                <a16:creationId xmlns:a16="http://schemas.microsoft.com/office/drawing/2014/main" xmlns="" id="{5FBA4EC8-0D9D-414B-AADA-E8E630BD92A2}"/>
              </a:ext>
            </a:extLst>
          </p:cNvPr>
          <p:cNvPicPr>
            <a:picLocks noChangeAspect="1"/>
          </p:cNvPicPr>
          <p:nvPr/>
        </p:nvPicPr>
        <p:blipFill rotWithShape="1">
          <a:blip r:embed="rId3" cstate="print"/>
          <a:srcRect l="42731" t="39604" r="26595" b="26694"/>
          <a:stretch/>
        </p:blipFill>
        <p:spPr>
          <a:xfrm>
            <a:off x="2115607" y="192122"/>
            <a:ext cx="1757680" cy="1180704"/>
          </a:xfrm>
          <a:prstGeom prst="rect">
            <a:avLst/>
          </a:prstGeom>
        </p:spPr>
      </p:pic>
      <p:pic>
        <p:nvPicPr>
          <p:cNvPr id="151" name="Picture 150">
            <a:extLst>
              <a:ext uri="{FF2B5EF4-FFF2-40B4-BE49-F238E27FC236}">
                <a16:creationId xmlns:a16="http://schemas.microsoft.com/office/drawing/2014/main" xmlns="" id="{E26FEA98-9613-4C8F-84DC-DC8042F2E545}"/>
              </a:ext>
            </a:extLst>
          </p:cNvPr>
          <p:cNvPicPr>
            <a:picLocks noChangeAspect="1"/>
          </p:cNvPicPr>
          <p:nvPr/>
        </p:nvPicPr>
        <p:blipFill>
          <a:blip r:embed="rId4"/>
          <a:stretch>
            <a:fillRect/>
          </a:stretch>
        </p:blipFill>
        <p:spPr>
          <a:xfrm>
            <a:off x="6656285" y="3785695"/>
            <a:ext cx="4490247" cy="2771933"/>
          </a:xfrm>
          <a:prstGeom prst="rect">
            <a:avLst/>
          </a:prstGeom>
        </p:spPr>
      </p:pic>
      <p:pic>
        <p:nvPicPr>
          <p:cNvPr id="8" name="Picture 7">
            <a:extLst>
              <a:ext uri="{FF2B5EF4-FFF2-40B4-BE49-F238E27FC236}">
                <a16:creationId xmlns:a16="http://schemas.microsoft.com/office/drawing/2014/main" xmlns="" id="{789124E4-621A-474E-9244-59B376AE986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46915" y="202535"/>
            <a:ext cx="4944527" cy="3452038"/>
          </a:xfrm>
          <a:prstGeom prst="rect">
            <a:avLst/>
          </a:prstGeom>
        </p:spPr>
      </p:pic>
    </p:spTree>
    <p:extLst>
      <p:ext uri="{BB962C8B-B14F-4D97-AF65-F5344CB8AC3E}">
        <p14:creationId xmlns:p14="http://schemas.microsoft.com/office/powerpoint/2010/main" xmlns="" val="12095219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603"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44</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43</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787953" y="347589"/>
            <a:ext cx="4656627" cy="714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000" b="1" dirty="0">
                <a:latin typeface="Cambria" panose="02040503050406030204" pitchFamily="18" charset="0"/>
                <a:ea typeface="Cambria" panose="02040503050406030204" pitchFamily="18" charset="0"/>
              </a:rPr>
              <a:t>H1 Continuing…</a:t>
            </a:r>
            <a:endParaRPr lang="en-IN" sz="2000" b="1" dirty="0">
              <a:latin typeface="Cambria" panose="02040503050406030204" pitchFamily="18" charset="0"/>
              <a:ea typeface="Cambria" panose="02040503050406030204" pitchFamily="18" charset="0"/>
            </a:endParaRPr>
          </a:p>
        </p:txBody>
      </p:sp>
      <p:sp>
        <p:nvSpPr>
          <p:cNvPr id="148" name="Rectangle 147">
            <a:extLst>
              <a:ext uri="{FF2B5EF4-FFF2-40B4-BE49-F238E27FC236}">
                <a16:creationId xmlns:a16="http://schemas.microsoft.com/office/drawing/2014/main" xmlns="" id="{B9D5776A-DE5B-47E2-A821-9866587F30A0}"/>
              </a:ext>
            </a:extLst>
          </p:cNvPr>
          <p:cNvSpPr/>
          <p:nvPr/>
        </p:nvSpPr>
        <p:spPr>
          <a:xfrm flipH="1">
            <a:off x="6577400" y="379812"/>
            <a:ext cx="4565728" cy="4782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D6853E24-1082-426B-8261-3C65D6E38160}"/>
              </a:ext>
            </a:extLst>
          </p:cNvPr>
          <p:cNvSpPr/>
          <p:nvPr/>
        </p:nvSpPr>
        <p:spPr>
          <a:xfrm flipH="1">
            <a:off x="787439" y="1090956"/>
            <a:ext cx="4656626" cy="48975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457189" indent="-457189" algn="just">
              <a:lnSpc>
                <a:spcPct val="115000"/>
              </a:lnSpc>
              <a:spcBef>
                <a:spcPts val="800"/>
              </a:spcBef>
              <a:buFont typeface="Wingdings" panose="05000000000000000000" pitchFamily="2" charset="2"/>
              <a:buChar char="q"/>
            </a:pPr>
            <a:endParaRPr lang="en-IN" sz="18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49" name="Picture 148" descr="what is star rating in AC">
            <a:extLst>
              <a:ext uri="{FF2B5EF4-FFF2-40B4-BE49-F238E27FC236}">
                <a16:creationId xmlns:a16="http://schemas.microsoft.com/office/drawing/2014/main" xmlns="" id="{B38F7735-CE2D-467D-8630-53146E6FAA85}"/>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71605" y="305802"/>
            <a:ext cx="1472461" cy="962383"/>
          </a:xfrm>
          <a:prstGeom prst="rect">
            <a:avLst/>
          </a:prstGeom>
          <a:noFill/>
          <a:ln>
            <a:noFill/>
          </a:ln>
        </p:spPr>
      </p:pic>
      <p:grpSp>
        <p:nvGrpSpPr>
          <p:cNvPr id="151" name="Google Shape;1172;p37">
            <a:extLst>
              <a:ext uri="{FF2B5EF4-FFF2-40B4-BE49-F238E27FC236}">
                <a16:creationId xmlns:a16="http://schemas.microsoft.com/office/drawing/2014/main" xmlns="" id="{AEBD0CF4-5990-446D-83E9-8E20A22F9D78}"/>
              </a:ext>
            </a:extLst>
          </p:cNvPr>
          <p:cNvGrpSpPr/>
          <p:nvPr/>
        </p:nvGrpSpPr>
        <p:grpSpPr>
          <a:xfrm>
            <a:off x="1025072" y="1160234"/>
            <a:ext cx="2946533" cy="2069055"/>
            <a:chOff x="768813" y="1283325"/>
            <a:chExt cx="2209900" cy="1574725"/>
          </a:xfrm>
        </p:grpSpPr>
        <p:sp>
          <p:nvSpPr>
            <p:cNvPr id="152" name="Google Shape;1173;p37">
              <a:extLst>
                <a:ext uri="{FF2B5EF4-FFF2-40B4-BE49-F238E27FC236}">
                  <a16:creationId xmlns:a16="http://schemas.microsoft.com/office/drawing/2014/main" xmlns="" id="{38663546-8DA1-45CB-8C3E-C8E0FB494756}"/>
                </a:ext>
              </a:extLst>
            </p:cNvPr>
            <p:cNvSpPr/>
            <p:nvPr/>
          </p:nvSpPr>
          <p:spPr>
            <a:xfrm>
              <a:off x="768813" y="1706650"/>
              <a:ext cx="2087700" cy="11514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3" name="Google Shape;1174;p37">
              <a:extLst>
                <a:ext uri="{FF2B5EF4-FFF2-40B4-BE49-F238E27FC236}">
                  <a16:creationId xmlns:a16="http://schemas.microsoft.com/office/drawing/2014/main" xmlns="" id="{2FE3992A-5C57-4E3A-B639-5E6D242ECED2}"/>
                </a:ext>
              </a:extLst>
            </p:cNvPr>
            <p:cNvSpPr/>
            <p:nvPr/>
          </p:nvSpPr>
          <p:spPr>
            <a:xfrm>
              <a:off x="2210512" y="1283325"/>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5EB2FC"/>
            </a:solidFill>
            <a:ln>
              <a:noFill/>
            </a:ln>
          </p:spPr>
          <p:txBody>
            <a:bodyPr spcFirstLastPara="1" wrap="square" lIns="121900" tIns="121900" rIns="121900" bIns="121900" anchor="ctr" anchorCtr="0">
              <a:noAutofit/>
            </a:bodyPr>
            <a:lstStyle/>
            <a:p>
              <a:endParaRPr sz="2400"/>
            </a:p>
          </p:txBody>
        </p:sp>
        <p:sp>
          <p:nvSpPr>
            <p:cNvPr id="154" name="Google Shape;1175;p37">
              <a:extLst>
                <a:ext uri="{FF2B5EF4-FFF2-40B4-BE49-F238E27FC236}">
                  <a16:creationId xmlns:a16="http://schemas.microsoft.com/office/drawing/2014/main" xmlns="" id="{19D1F644-CE7A-46E6-9FBF-EBF5BDF4A355}"/>
                </a:ext>
              </a:extLst>
            </p:cNvPr>
            <p:cNvSpPr/>
            <p:nvPr/>
          </p:nvSpPr>
          <p:spPr>
            <a:xfrm>
              <a:off x="2106830" y="1402808"/>
              <a:ext cx="768222"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H1.6</a:t>
              </a:r>
              <a:endParaRPr sz="3200" dirty="0">
                <a:solidFill>
                  <a:srgbClr val="434343"/>
                </a:solidFill>
              </a:endParaRPr>
            </a:p>
          </p:txBody>
        </p:sp>
        <p:grpSp>
          <p:nvGrpSpPr>
            <p:cNvPr id="155" name="Google Shape;1176;p37">
              <a:extLst>
                <a:ext uri="{FF2B5EF4-FFF2-40B4-BE49-F238E27FC236}">
                  <a16:creationId xmlns:a16="http://schemas.microsoft.com/office/drawing/2014/main" xmlns="" id="{2C4D9B65-8B81-4194-91A0-45B50F9C2FD1}"/>
                </a:ext>
              </a:extLst>
            </p:cNvPr>
            <p:cNvGrpSpPr/>
            <p:nvPr/>
          </p:nvGrpSpPr>
          <p:grpSpPr>
            <a:xfrm>
              <a:off x="921206" y="2002023"/>
              <a:ext cx="1829678" cy="779352"/>
              <a:chOff x="5222700" y="3515298"/>
              <a:chExt cx="3524034" cy="779352"/>
            </a:xfrm>
          </p:grpSpPr>
          <p:sp>
            <p:nvSpPr>
              <p:cNvPr id="156" name="Google Shape;1177;p37">
                <a:extLst>
                  <a:ext uri="{FF2B5EF4-FFF2-40B4-BE49-F238E27FC236}">
                    <a16:creationId xmlns:a16="http://schemas.microsoft.com/office/drawing/2014/main" xmlns="" id="{8DDB728E-2CF6-455F-A9E0-78E60B13596D}"/>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157" name="Google Shape;1178;p37">
                <a:extLst>
                  <a:ext uri="{FF2B5EF4-FFF2-40B4-BE49-F238E27FC236}">
                    <a16:creationId xmlns:a16="http://schemas.microsoft.com/office/drawing/2014/main" xmlns="" id="{6DB7AFBD-CE5D-4A3A-9A99-7F0449BE7136}"/>
                  </a:ext>
                </a:extLst>
              </p:cNvPr>
              <p:cNvSpPr txBox="1"/>
              <p:nvPr/>
            </p:nvSpPr>
            <p:spPr>
              <a:xfrm>
                <a:off x="5222700" y="3515298"/>
                <a:ext cx="3524034" cy="508702"/>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No energy consuming equipment are switched-on when not in use</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158" name="Google Shape;1228;p37">
            <a:extLst>
              <a:ext uri="{FF2B5EF4-FFF2-40B4-BE49-F238E27FC236}">
                <a16:creationId xmlns:a16="http://schemas.microsoft.com/office/drawing/2014/main" xmlns="" id="{9B4AEAC4-9355-4FD8-BDC9-B64C9CCC7DC9}"/>
              </a:ext>
            </a:extLst>
          </p:cNvPr>
          <p:cNvGrpSpPr/>
          <p:nvPr/>
        </p:nvGrpSpPr>
        <p:grpSpPr>
          <a:xfrm>
            <a:off x="1381126" y="3157380"/>
            <a:ext cx="3152774" cy="2156164"/>
            <a:chOff x="3473227" y="1283336"/>
            <a:chExt cx="2203687" cy="1574714"/>
          </a:xfrm>
        </p:grpSpPr>
        <p:sp>
          <p:nvSpPr>
            <p:cNvPr id="159" name="Google Shape;1229;p37">
              <a:extLst>
                <a:ext uri="{FF2B5EF4-FFF2-40B4-BE49-F238E27FC236}">
                  <a16:creationId xmlns:a16="http://schemas.microsoft.com/office/drawing/2014/main" xmlns="" id="{A80A3B4A-D0A9-4150-9145-D6D75DC5723B}"/>
                </a:ext>
              </a:extLst>
            </p:cNvPr>
            <p:cNvSpPr/>
            <p:nvPr/>
          </p:nvSpPr>
          <p:spPr>
            <a:xfrm>
              <a:off x="3473227" y="1706650"/>
              <a:ext cx="2087700" cy="1151400"/>
            </a:xfrm>
            <a:prstGeom prst="roundRect">
              <a:avLst>
                <a:gd name="adj" fmla="val 16667"/>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0" name="Google Shape;1230;p37">
              <a:extLst>
                <a:ext uri="{FF2B5EF4-FFF2-40B4-BE49-F238E27FC236}">
                  <a16:creationId xmlns:a16="http://schemas.microsoft.com/office/drawing/2014/main" xmlns="" id="{9E8A3958-904D-4BD2-B0E5-ACE899E52958}"/>
                </a:ext>
              </a:extLst>
            </p:cNvPr>
            <p:cNvSpPr/>
            <p:nvPr/>
          </p:nvSpPr>
          <p:spPr>
            <a:xfrm>
              <a:off x="4908713" y="12833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161" name="Google Shape;1231;p37">
              <a:extLst>
                <a:ext uri="{FF2B5EF4-FFF2-40B4-BE49-F238E27FC236}">
                  <a16:creationId xmlns:a16="http://schemas.microsoft.com/office/drawing/2014/main" xmlns="" id="{40891430-5C86-4A17-9D1A-B542DCCA292D}"/>
                </a:ext>
              </a:extLst>
            </p:cNvPr>
            <p:cNvSpPr/>
            <p:nvPr/>
          </p:nvSpPr>
          <p:spPr>
            <a:xfrm>
              <a:off x="4798858" y="1402822"/>
              <a:ext cx="774377"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H1.7</a:t>
              </a:r>
              <a:endParaRPr sz="3200" dirty="0">
                <a:solidFill>
                  <a:srgbClr val="434343"/>
                </a:solidFill>
              </a:endParaRPr>
            </a:p>
          </p:txBody>
        </p:sp>
        <p:grpSp>
          <p:nvGrpSpPr>
            <p:cNvPr id="162" name="Google Shape;1232;p37">
              <a:extLst>
                <a:ext uri="{FF2B5EF4-FFF2-40B4-BE49-F238E27FC236}">
                  <a16:creationId xmlns:a16="http://schemas.microsoft.com/office/drawing/2014/main" xmlns="" id="{C6179D73-BAE0-4F16-A884-4359E9E469E3}"/>
                </a:ext>
              </a:extLst>
            </p:cNvPr>
            <p:cNvGrpSpPr/>
            <p:nvPr/>
          </p:nvGrpSpPr>
          <p:grpSpPr>
            <a:xfrm>
              <a:off x="3625618" y="2021073"/>
              <a:ext cx="1760890" cy="760302"/>
              <a:chOff x="5222700" y="3534348"/>
              <a:chExt cx="3391545" cy="760302"/>
            </a:xfrm>
          </p:grpSpPr>
          <p:sp>
            <p:nvSpPr>
              <p:cNvPr id="163" name="Google Shape;1233;p37">
                <a:extLst>
                  <a:ext uri="{FF2B5EF4-FFF2-40B4-BE49-F238E27FC236}">
                    <a16:creationId xmlns:a16="http://schemas.microsoft.com/office/drawing/2014/main" xmlns="" id="{7320D2D8-0E43-41F4-8DA7-BFC54B673100}"/>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164" name="Google Shape;1234;p37">
                <a:extLst>
                  <a:ext uri="{FF2B5EF4-FFF2-40B4-BE49-F238E27FC236}">
                    <a16:creationId xmlns:a16="http://schemas.microsoft.com/office/drawing/2014/main" xmlns="" id="{2CC0BA90-DC39-4AC9-8C34-89084077DA33}"/>
                  </a:ext>
                </a:extLst>
              </p:cNvPr>
              <p:cNvSpPr txBox="1"/>
              <p:nvPr/>
            </p:nvSpPr>
            <p:spPr>
              <a:xfrm>
                <a:off x="5222700" y="3534348"/>
                <a:ext cx="3391545" cy="489652"/>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Lighting and electrical appliances in the facility are energy efficient</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165" name="Google Shape;1199;p37">
            <a:extLst>
              <a:ext uri="{FF2B5EF4-FFF2-40B4-BE49-F238E27FC236}">
                <a16:creationId xmlns:a16="http://schemas.microsoft.com/office/drawing/2014/main" xmlns="" id="{CB3D4F99-5F79-4B47-8AD8-0FAA433FF20C}"/>
              </a:ext>
            </a:extLst>
          </p:cNvPr>
          <p:cNvGrpSpPr/>
          <p:nvPr/>
        </p:nvGrpSpPr>
        <p:grpSpPr>
          <a:xfrm>
            <a:off x="6943678" y="375943"/>
            <a:ext cx="3114722" cy="2170094"/>
            <a:chOff x="6177641" y="1283373"/>
            <a:chExt cx="2197555" cy="1574677"/>
          </a:xfrm>
        </p:grpSpPr>
        <p:sp>
          <p:nvSpPr>
            <p:cNvPr id="166" name="Google Shape;1200;p37">
              <a:extLst>
                <a:ext uri="{FF2B5EF4-FFF2-40B4-BE49-F238E27FC236}">
                  <a16:creationId xmlns:a16="http://schemas.microsoft.com/office/drawing/2014/main" xmlns="" id="{AA95A1BD-A0A6-4905-8997-C22D2E3A3486}"/>
                </a:ext>
              </a:extLst>
            </p:cNvPr>
            <p:cNvSpPr/>
            <p:nvPr/>
          </p:nvSpPr>
          <p:spPr>
            <a:xfrm>
              <a:off x="6177641" y="1706650"/>
              <a:ext cx="2087700" cy="11514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7" name="Google Shape;1201;p37">
              <a:extLst>
                <a:ext uri="{FF2B5EF4-FFF2-40B4-BE49-F238E27FC236}">
                  <a16:creationId xmlns:a16="http://schemas.microsoft.com/office/drawing/2014/main" xmlns="" id="{91EB65C9-641F-4717-9489-E576AE28ECD6}"/>
                </a:ext>
              </a:extLst>
            </p:cNvPr>
            <p:cNvSpPr/>
            <p:nvPr/>
          </p:nvSpPr>
          <p:spPr>
            <a:xfrm>
              <a:off x="7606974" y="1283373"/>
              <a:ext cx="768222" cy="861643"/>
            </a:xfrm>
            <a:custGeom>
              <a:avLst/>
              <a:gdLst/>
              <a:ahLst/>
              <a:cxnLst/>
              <a:rect l="l" t="t" r="r" b="b"/>
              <a:pathLst>
                <a:path w="37054"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168" name="Google Shape;1202;p37">
              <a:extLst>
                <a:ext uri="{FF2B5EF4-FFF2-40B4-BE49-F238E27FC236}">
                  <a16:creationId xmlns:a16="http://schemas.microsoft.com/office/drawing/2014/main" xmlns="" id="{CCE0C406-E704-4DC6-9477-65933678C148}"/>
                </a:ext>
              </a:extLst>
            </p:cNvPr>
            <p:cNvSpPr/>
            <p:nvPr/>
          </p:nvSpPr>
          <p:spPr>
            <a:xfrm>
              <a:off x="7503292" y="1402853"/>
              <a:ext cx="768222" cy="622680"/>
            </a:xfrm>
            <a:custGeom>
              <a:avLst/>
              <a:gdLst/>
              <a:ahLst/>
              <a:cxnLst/>
              <a:rect l="l" t="t" r="r" b="b"/>
              <a:pathLst>
                <a:path w="27052" h="30034" extrusionOk="0">
                  <a:moveTo>
                    <a:pt x="13526" y="0"/>
                  </a:moveTo>
                  <a:cubicBezTo>
                    <a:pt x="12847" y="0"/>
                    <a:pt x="12169" y="176"/>
                    <a:pt x="11561" y="527"/>
                  </a:cubicBezTo>
                  <a:lnTo>
                    <a:pt x="1965" y="6075"/>
                  </a:lnTo>
                  <a:cubicBezTo>
                    <a:pt x="751" y="6778"/>
                    <a:pt x="1" y="8064"/>
                    <a:pt x="1" y="9468"/>
                  </a:cubicBezTo>
                  <a:lnTo>
                    <a:pt x="1" y="20553"/>
                  </a:lnTo>
                  <a:cubicBezTo>
                    <a:pt x="1" y="21958"/>
                    <a:pt x="751" y="23256"/>
                    <a:pt x="1965" y="23958"/>
                  </a:cubicBezTo>
                  <a:lnTo>
                    <a:pt x="11561" y="29507"/>
                  </a:lnTo>
                  <a:cubicBezTo>
                    <a:pt x="12169" y="29858"/>
                    <a:pt x="12847" y="30033"/>
                    <a:pt x="13526" y="30033"/>
                  </a:cubicBezTo>
                  <a:cubicBezTo>
                    <a:pt x="14205" y="30033"/>
                    <a:pt x="14883" y="29858"/>
                    <a:pt x="15491" y="29507"/>
                  </a:cubicBezTo>
                  <a:lnTo>
                    <a:pt x="25099" y="23958"/>
                  </a:lnTo>
                  <a:cubicBezTo>
                    <a:pt x="26313" y="23256"/>
                    <a:pt x="27052" y="21958"/>
                    <a:pt x="27052" y="20553"/>
                  </a:cubicBezTo>
                  <a:lnTo>
                    <a:pt x="27052" y="9468"/>
                  </a:lnTo>
                  <a:cubicBezTo>
                    <a:pt x="27052" y="8064"/>
                    <a:pt x="26313" y="6778"/>
                    <a:pt x="25099"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H1.8</a:t>
              </a:r>
              <a:endParaRPr sz="3200" dirty="0">
                <a:solidFill>
                  <a:srgbClr val="434343"/>
                </a:solidFill>
              </a:endParaRPr>
            </a:p>
          </p:txBody>
        </p:sp>
        <p:grpSp>
          <p:nvGrpSpPr>
            <p:cNvPr id="169" name="Google Shape;1203;p37">
              <a:extLst>
                <a:ext uri="{FF2B5EF4-FFF2-40B4-BE49-F238E27FC236}">
                  <a16:creationId xmlns:a16="http://schemas.microsoft.com/office/drawing/2014/main" xmlns="" id="{E3382800-49AB-4487-A1B0-376AD5DE23AA}"/>
                </a:ext>
              </a:extLst>
            </p:cNvPr>
            <p:cNvGrpSpPr/>
            <p:nvPr/>
          </p:nvGrpSpPr>
          <p:grpSpPr>
            <a:xfrm>
              <a:off x="6330056" y="2145025"/>
              <a:ext cx="1838072" cy="636350"/>
              <a:chOff x="5222700" y="3658300"/>
              <a:chExt cx="3540201" cy="636350"/>
            </a:xfrm>
          </p:grpSpPr>
          <p:sp>
            <p:nvSpPr>
              <p:cNvPr id="170" name="Google Shape;1204;p37">
                <a:extLst>
                  <a:ext uri="{FF2B5EF4-FFF2-40B4-BE49-F238E27FC236}">
                    <a16:creationId xmlns:a16="http://schemas.microsoft.com/office/drawing/2014/main" xmlns="" id="{DE6B1FD4-E3DC-426E-877F-5D94FF2CE63D}"/>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171" name="Google Shape;1205;p37">
                <a:extLst>
                  <a:ext uri="{FF2B5EF4-FFF2-40B4-BE49-F238E27FC236}">
                    <a16:creationId xmlns:a16="http://schemas.microsoft.com/office/drawing/2014/main" xmlns="" id="{7B26E899-B873-45FE-913A-068C1E4092C2}"/>
                  </a:ext>
                </a:extLst>
              </p:cNvPr>
              <p:cNvSpPr txBox="1"/>
              <p:nvPr/>
            </p:nvSpPr>
            <p:spPr>
              <a:xfrm>
                <a:off x="5222700" y="3658300"/>
                <a:ext cx="3540201"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Water appliances in the facility are energy efficient</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172" name="Google Shape;1244;p37">
            <a:extLst>
              <a:ext uri="{FF2B5EF4-FFF2-40B4-BE49-F238E27FC236}">
                <a16:creationId xmlns:a16="http://schemas.microsoft.com/office/drawing/2014/main" xmlns="" id="{AF6F5141-6B8B-40A6-9252-D44DFC61FB6C}"/>
              </a:ext>
            </a:extLst>
          </p:cNvPr>
          <p:cNvGrpSpPr/>
          <p:nvPr/>
        </p:nvGrpSpPr>
        <p:grpSpPr>
          <a:xfrm>
            <a:off x="6875811" y="2385060"/>
            <a:ext cx="3481131" cy="2285417"/>
            <a:chOff x="768813" y="3032123"/>
            <a:chExt cx="2209888" cy="1574727"/>
          </a:xfrm>
        </p:grpSpPr>
        <p:sp>
          <p:nvSpPr>
            <p:cNvPr id="173" name="Google Shape;1245;p37">
              <a:extLst>
                <a:ext uri="{FF2B5EF4-FFF2-40B4-BE49-F238E27FC236}">
                  <a16:creationId xmlns:a16="http://schemas.microsoft.com/office/drawing/2014/main" xmlns="" id="{83CDA876-2147-4232-B830-21CAF00DB040}"/>
                </a:ext>
              </a:extLst>
            </p:cNvPr>
            <p:cNvSpPr/>
            <p:nvPr/>
          </p:nvSpPr>
          <p:spPr>
            <a:xfrm>
              <a:off x="768813" y="3455450"/>
              <a:ext cx="2087700" cy="1151400"/>
            </a:xfrm>
            <a:prstGeom prst="roundRect">
              <a:avLst>
                <a:gd name="adj" fmla="val 16667"/>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6" name="Google Shape;1246;p37">
              <a:extLst>
                <a:ext uri="{FF2B5EF4-FFF2-40B4-BE49-F238E27FC236}">
                  <a16:creationId xmlns:a16="http://schemas.microsoft.com/office/drawing/2014/main" xmlns="" id="{C2C26008-C74D-48B5-807B-FC85E2C66845}"/>
                </a:ext>
              </a:extLst>
            </p:cNvPr>
            <p:cNvSpPr/>
            <p:nvPr/>
          </p:nvSpPr>
          <p:spPr>
            <a:xfrm>
              <a:off x="2210500" y="3032123"/>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07" name="Google Shape;1247;p37">
              <a:extLst>
                <a:ext uri="{FF2B5EF4-FFF2-40B4-BE49-F238E27FC236}">
                  <a16:creationId xmlns:a16="http://schemas.microsoft.com/office/drawing/2014/main" xmlns="" id="{415746D4-82AB-45E7-950D-CC1B8763FC30}"/>
                </a:ext>
              </a:extLst>
            </p:cNvPr>
            <p:cNvSpPr/>
            <p:nvPr/>
          </p:nvSpPr>
          <p:spPr>
            <a:xfrm>
              <a:off x="2106821" y="3151607"/>
              <a:ext cx="768221"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H1.9</a:t>
              </a:r>
              <a:endParaRPr sz="3200" dirty="0">
                <a:solidFill>
                  <a:srgbClr val="434343"/>
                </a:solidFill>
              </a:endParaRPr>
            </a:p>
          </p:txBody>
        </p:sp>
        <p:grpSp>
          <p:nvGrpSpPr>
            <p:cNvPr id="208" name="Google Shape;1248;p37">
              <a:extLst>
                <a:ext uri="{FF2B5EF4-FFF2-40B4-BE49-F238E27FC236}">
                  <a16:creationId xmlns:a16="http://schemas.microsoft.com/office/drawing/2014/main" xmlns="" id="{9AA0D668-9342-4796-8658-1223E2EA8305}"/>
                </a:ext>
              </a:extLst>
            </p:cNvPr>
            <p:cNvGrpSpPr/>
            <p:nvPr/>
          </p:nvGrpSpPr>
          <p:grpSpPr>
            <a:xfrm>
              <a:off x="857407" y="3564277"/>
              <a:ext cx="1893476" cy="965898"/>
              <a:chOff x="5099822" y="3328752"/>
              <a:chExt cx="3646912" cy="965898"/>
            </a:xfrm>
          </p:grpSpPr>
          <p:sp>
            <p:nvSpPr>
              <p:cNvPr id="209" name="Google Shape;1249;p37">
                <a:extLst>
                  <a:ext uri="{FF2B5EF4-FFF2-40B4-BE49-F238E27FC236}">
                    <a16:creationId xmlns:a16="http://schemas.microsoft.com/office/drawing/2014/main" xmlns="" id="{81BB18FD-8C96-4E6D-BEAD-589B265AD154}"/>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10" name="Google Shape;1250;p37">
                <a:extLst>
                  <a:ext uri="{FF2B5EF4-FFF2-40B4-BE49-F238E27FC236}">
                    <a16:creationId xmlns:a16="http://schemas.microsoft.com/office/drawing/2014/main" xmlns="" id="{A2545B61-E388-43FC-A9A6-8456FD91D3F6}"/>
                  </a:ext>
                </a:extLst>
              </p:cNvPr>
              <p:cNvSpPr txBox="1"/>
              <p:nvPr/>
            </p:nvSpPr>
            <p:spPr>
              <a:xfrm>
                <a:off x="5099822" y="3328752"/>
                <a:ext cx="3646912" cy="826012"/>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The facility has taken adequate steps to reduce water heating expenses</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11" name="Google Shape;1184;p37">
            <a:extLst>
              <a:ext uri="{FF2B5EF4-FFF2-40B4-BE49-F238E27FC236}">
                <a16:creationId xmlns:a16="http://schemas.microsoft.com/office/drawing/2014/main" xmlns="" id="{7D534B2F-4313-4097-BDFF-8C9978114778}"/>
              </a:ext>
            </a:extLst>
          </p:cNvPr>
          <p:cNvGrpSpPr/>
          <p:nvPr/>
        </p:nvGrpSpPr>
        <p:grpSpPr>
          <a:xfrm>
            <a:off x="6848283" y="4514120"/>
            <a:ext cx="4181142" cy="1921705"/>
            <a:chOff x="3473227" y="3032136"/>
            <a:chExt cx="2203687" cy="1574714"/>
          </a:xfrm>
        </p:grpSpPr>
        <p:sp>
          <p:nvSpPr>
            <p:cNvPr id="212" name="Google Shape;1185;p37">
              <a:extLst>
                <a:ext uri="{FF2B5EF4-FFF2-40B4-BE49-F238E27FC236}">
                  <a16:creationId xmlns:a16="http://schemas.microsoft.com/office/drawing/2014/main" xmlns="" id="{52CF4364-B9A8-4F15-9B79-58C6A9D7C5D2}"/>
                </a:ext>
              </a:extLst>
            </p:cNvPr>
            <p:cNvSpPr/>
            <p:nvPr/>
          </p:nvSpPr>
          <p:spPr>
            <a:xfrm>
              <a:off x="3473227" y="3455450"/>
              <a:ext cx="2087700" cy="11514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3" name="Google Shape;1186;p37">
              <a:extLst>
                <a:ext uri="{FF2B5EF4-FFF2-40B4-BE49-F238E27FC236}">
                  <a16:creationId xmlns:a16="http://schemas.microsoft.com/office/drawing/2014/main" xmlns="" id="{72032E7B-29EE-49B8-8E25-F886D3CDB102}"/>
                </a:ext>
              </a:extLst>
            </p:cNvPr>
            <p:cNvSpPr/>
            <p:nvPr/>
          </p:nvSpPr>
          <p:spPr>
            <a:xfrm>
              <a:off x="4908713" y="30321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14" name="Google Shape;1187;p37">
              <a:extLst>
                <a:ext uri="{FF2B5EF4-FFF2-40B4-BE49-F238E27FC236}">
                  <a16:creationId xmlns:a16="http://schemas.microsoft.com/office/drawing/2014/main" xmlns="" id="{53BB8E5C-93DD-40C1-8C8C-3BBA348DE25A}"/>
                </a:ext>
              </a:extLst>
            </p:cNvPr>
            <p:cNvSpPr/>
            <p:nvPr/>
          </p:nvSpPr>
          <p:spPr>
            <a:xfrm>
              <a:off x="4605463" y="3151622"/>
              <a:ext cx="967772"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H1.10</a:t>
              </a:r>
              <a:endParaRPr sz="3200" dirty="0">
                <a:solidFill>
                  <a:srgbClr val="434343"/>
                </a:solidFill>
              </a:endParaRPr>
            </a:p>
          </p:txBody>
        </p:sp>
        <p:grpSp>
          <p:nvGrpSpPr>
            <p:cNvPr id="215" name="Google Shape;1188;p37">
              <a:extLst>
                <a:ext uri="{FF2B5EF4-FFF2-40B4-BE49-F238E27FC236}">
                  <a16:creationId xmlns:a16="http://schemas.microsoft.com/office/drawing/2014/main" xmlns="" id="{A768FE03-4667-4963-AC0A-50E5E530EDE3}"/>
                </a:ext>
              </a:extLst>
            </p:cNvPr>
            <p:cNvGrpSpPr/>
            <p:nvPr/>
          </p:nvGrpSpPr>
          <p:grpSpPr>
            <a:xfrm>
              <a:off x="3625618" y="3893825"/>
              <a:ext cx="1788787" cy="636350"/>
              <a:chOff x="5222700" y="3658300"/>
              <a:chExt cx="3445276" cy="636350"/>
            </a:xfrm>
          </p:grpSpPr>
          <p:sp>
            <p:nvSpPr>
              <p:cNvPr id="216" name="Google Shape;1189;p37">
                <a:extLst>
                  <a:ext uri="{FF2B5EF4-FFF2-40B4-BE49-F238E27FC236}">
                    <a16:creationId xmlns:a16="http://schemas.microsoft.com/office/drawing/2014/main" xmlns="" id="{58A932A2-CCEE-4D14-92A8-5EB14DCA2714}"/>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17" name="Google Shape;1190;p37">
                <a:extLst>
                  <a:ext uri="{FF2B5EF4-FFF2-40B4-BE49-F238E27FC236}">
                    <a16:creationId xmlns:a16="http://schemas.microsoft.com/office/drawing/2014/main" xmlns="" id="{7A3A338C-9D3B-4DDA-9E49-3B18770FF8DD}"/>
                  </a:ext>
                </a:extLst>
              </p:cNvPr>
              <p:cNvSpPr txBox="1"/>
              <p:nvPr/>
            </p:nvSpPr>
            <p:spPr>
              <a:xfrm>
                <a:off x="5222700" y="3658300"/>
                <a:ext cx="3445276" cy="365700"/>
              </a:xfrm>
              <a:prstGeom prst="rect">
                <a:avLst/>
              </a:prstGeom>
              <a:noFill/>
              <a:ln>
                <a:noFill/>
              </a:ln>
            </p:spPr>
            <p:txBody>
              <a:bodyPr spcFirstLastPara="1" wrap="square" lIns="121900" tIns="121900" rIns="121900" bIns="121900" anchor="ctr" anchorCtr="0">
                <a:noAutofit/>
              </a:bodyPr>
              <a:lstStyle/>
              <a:p>
                <a:pPr lvl="0"/>
                <a:r>
                  <a:rPr lang="en-US"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The Health Facility has adopted the "Passive architecture planning</a:t>
                </a:r>
                <a:r>
                  <a:rPr lang="en-US" sz="2267" dirty="0">
                    <a:solidFill>
                      <a:srgbClr val="434343"/>
                    </a:solidFill>
                    <a:latin typeface="Fira Sans Extra Condensed Medium"/>
                    <a:ea typeface="Fira Sans Extra Condensed Medium"/>
                    <a:cs typeface="Fira Sans Extra Condensed Medium"/>
                    <a:sym typeface="Fira Sans Extra Condensed Medium"/>
                  </a:rPr>
                  <a:t>"</a:t>
                </a:r>
                <a:endParaRPr sz="2267" dirty="0">
                  <a:solidFill>
                    <a:srgbClr val="434343"/>
                  </a:solidFill>
                  <a:latin typeface="Fira Sans Extra Condensed Medium"/>
                  <a:ea typeface="Fira Sans Extra Condensed Medium"/>
                  <a:cs typeface="Fira Sans Extra Condensed Medium"/>
                  <a:sym typeface="Fira Sans Extra Condensed Medium"/>
                </a:endParaRPr>
              </a:p>
            </p:txBody>
          </p:sp>
        </p:grpSp>
      </p:grpSp>
    </p:spTree>
    <p:extLst>
      <p:ext uri="{BB962C8B-B14F-4D97-AF65-F5344CB8AC3E}">
        <p14:creationId xmlns:p14="http://schemas.microsoft.com/office/powerpoint/2010/main" xmlns="" val="29296599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xmlns="" id="{92E12EE0-D677-4B3E-B6CE-0E062AA8ADF2}"/>
              </a:ext>
            </a:extLst>
          </p:cNvPr>
          <p:cNvGrpSpPr/>
          <p:nvPr/>
        </p:nvGrpSpPr>
        <p:grpSpPr>
          <a:xfrm>
            <a:off x="6096347" y="119550"/>
            <a:ext cx="5574535" cy="6778315"/>
            <a:chOff x="6096000" y="119550"/>
            <a:chExt cx="5574535" cy="6778315"/>
          </a:xfrm>
        </p:grpSpPr>
        <p:sp>
          <p:nvSpPr>
            <p:cNvPr id="18" name="Rectangle 17">
              <a:extLst>
                <a:ext uri="{FF2B5EF4-FFF2-40B4-BE49-F238E27FC236}">
                  <a16:creationId xmlns:a16="http://schemas.microsoft.com/office/drawing/2014/main" xmlns="" id="{89A7C9A0-1A85-4F30-A93E-652DADAEA768}"/>
                </a:ext>
              </a:extLst>
            </p:cNvPr>
            <p:cNvSpPr/>
            <p:nvPr/>
          </p:nvSpPr>
          <p:spPr>
            <a:xfrm>
              <a:off x="11148331"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Freeform: Shape 158">
              <a:extLst>
                <a:ext uri="{FF2B5EF4-FFF2-40B4-BE49-F238E27FC236}">
                  <a16:creationId xmlns:a16="http://schemas.microsoft.com/office/drawing/2014/main" xmlns="" id="{844EE657-B388-4FBA-B129-7B78DAC63F27}"/>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xmlns="" id="{6A4BE4DF-D2F4-4379-A9D6-80E52AFF414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xmlns="" id="{00D995D0-D410-41F6-8F5B-85BB1BCC534A}"/>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xmlns="" id="{E30CE9D1-00A8-4698-B82F-870B637B8B3D}"/>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xmlns="" id="{77200768-9471-4E20-BAD8-29771E263599}"/>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xmlns="" id="{1C5E669C-7F9D-4702-B466-E8B7969A0437}"/>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xmlns="" id="{05C55975-239A-4E3C-9DA9-A1C1F43A5592}"/>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xmlns="" id="{07CFC89B-3A0C-4489-9C24-1AF2539BC25F}"/>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xmlns="" id="{48207E8D-9C84-4381-A43C-9C1AD7BD9C0A}"/>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xmlns="" id="{27CEB030-6CD3-430F-8BC2-0652DA5FF667}"/>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xmlns="" id="{4DB8F0E0-E44F-45C3-9FAF-C3DA3FC751DB}"/>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xmlns="" id="{E3479BD0-F83D-44B4-81C9-71C0B635AC7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xmlns="" id="{F216DE1B-38AB-4EC3-ACC7-17E6C1D4A349}"/>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C4AF6244-7532-4141-B434-8E2F38097B0C}"/>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t>PAGE 01</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812157" cy="6607323"/>
            <a:chOff x="5604611" y="119550"/>
            <a:chExt cx="812157"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611054" cy="386869"/>
              <a:chOff x="5805714" y="609691"/>
              <a:chExt cx="611054"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56962" y="666847"/>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xmlns="" id="{A965834C-80E1-4270-9F5A-A3582A7BB7F7}"/>
              </a:ext>
            </a:extLst>
          </p:cNvPr>
          <p:cNvSpPr txBox="1"/>
          <p:nvPr/>
        </p:nvSpPr>
        <p:spPr>
          <a:xfrm>
            <a:off x="6416768" y="430573"/>
            <a:ext cx="2278250" cy="523220"/>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Introduction</a:t>
            </a:r>
          </a:p>
        </p:txBody>
      </p:sp>
      <p:sp>
        <p:nvSpPr>
          <p:cNvPr id="22" name="TextBox 21">
            <a:extLst>
              <a:ext uri="{FF2B5EF4-FFF2-40B4-BE49-F238E27FC236}">
                <a16:creationId xmlns:a16="http://schemas.microsoft.com/office/drawing/2014/main" xmlns="" id="{77554162-8FC4-47E5-A14D-FAA80F7E6F08}"/>
              </a:ext>
            </a:extLst>
          </p:cNvPr>
          <p:cNvSpPr txBox="1"/>
          <p:nvPr/>
        </p:nvSpPr>
        <p:spPr>
          <a:xfrm>
            <a:off x="6523779" y="3246568"/>
            <a:ext cx="4572476" cy="3416320"/>
          </a:xfrm>
          <a:prstGeom prst="rect">
            <a:avLst/>
          </a:prstGeom>
          <a:solidFill>
            <a:schemeClr val="accent6">
              <a:lumMod val="20000"/>
              <a:lumOff val="80000"/>
            </a:schemeClr>
          </a:solidFill>
          <a:ln>
            <a:solidFill>
              <a:schemeClr val="accent4">
                <a:lumMod val="75000"/>
              </a:schemeClr>
            </a:solidFill>
          </a:ln>
        </p:spPr>
        <p:txBody>
          <a:bodyPr wrap="square" rtlCol="0">
            <a:spAutoFit/>
          </a:bodyPr>
          <a:lstStyle/>
          <a:p>
            <a:pPr marL="12065" algn="just">
              <a:lnSpc>
                <a:spcPct val="100000"/>
              </a:lnSpc>
              <a:tabLst>
                <a:tab pos="375285" algn="l"/>
                <a:tab pos="375920" algn="l"/>
              </a:tabLst>
            </a:pPr>
            <a:r>
              <a:rPr lang="en-IN" dirty="0">
                <a:latin typeface="Cambria" pitchFamily="18" charset="0"/>
                <a:ea typeface="Cambria" pitchFamily="18" charset="0"/>
                <a:cs typeface="Trebuchet MS"/>
              </a:rPr>
              <a:t>Components:</a:t>
            </a:r>
          </a:p>
          <a:p>
            <a:pPr marL="299085" indent="-287020" algn="just">
              <a:lnSpc>
                <a:spcPct val="100000"/>
              </a:lnSpc>
              <a:buFont typeface="Wingdings" pitchFamily="2" charset="2"/>
              <a:buChar char="q"/>
              <a:tabLst>
                <a:tab pos="299085" algn="l"/>
                <a:tab pos="299720" algn="l"/>
              </a:tabLst>
            </a:pPr>
            <a:r>
              <a:rPr lang="en-IN" spc="-5" dirty="0">
                <a:latin typeface="Cambria" pitchFamily="18" charset="0"/>
                <a:ea typeface="Cambria" pitchFamily="18" charset="0"/>
                <a:cs typeface="Trebuchet MS"/>
              </a:rPr>
              <a:t>Utilizes sustainable, renewable resources and efficient</a:t>
            </a:r>
            <a:r>
              <a:rPr lang="en-IN" spc="-110" dirty="0">
                <a:latin typeface="Cambria" pitchFamily="18" charset="0"/>
                <a:ea typeface="Cambria" pitchFamily="18" charset="0"/>
                <a:cs typeface="Trebuchet MS"/>
              </a:rPr>
              <a:t> </a:t>
            </a:r>
            <a:r>
              <a:rPr lang="en-IN" dirty="0">
                <a:latin typeface="Cambria" pitchFamily="18" charset="0"/>
                <a:ea typeface="Cambria" pitchFamily="18" charset="0"/>
                <a:cs typeface="Trebuchet MS"/>
              </a:rPr>
              <a:t>designs</a:t>
            </a:r>
          </a:p>
          <a:p>
            <a:pPr marL="375285" indent="-363220" algn="just">
              <a:lnSpc>
                <a:spcPct val="100000"/>
              </a:lnSpc>
              <a:buFont typeface="Wingdings" pitchFamily="2" charset="2"/>
              <a:buChar char="q"/>
              <a:tabLst>
                <a:tab pos="375285" algn="l"/>
                <a:tab pos="375920" algn="l"/>
              </a:tabLst>
            </a:pPr>
            <a:r>
              <a:rPr lang="en-IN" spc="-5" dirty="0">
                <a:latin typeface="Cambria" pitchFamily="18" charset="0"/>
                <a:ea typeface="Cambria" pitchFamily="18" charset="0"/>
                <a:cs typeface="Trebuchet MS"/>
              </a:rPr>
              <a:t>Uses </a:t>
            </a:r>
            <a:r>
              <a:rPr lang="en-IN" dirty="0">
                <a:latin typeface="Cambria" pitchFamily="18" charset="0"/>
                <a:ea typeface="Cambria" pitchFamily="18" charset="0"/>
                <a:cs typeface="Trebuchet MS"/>
              </a:rPr>
              <a:t>green </a:t>
            </a:r>
            <a:r>
              <a:rPr lang="en-IN" spc="-5" dirty="0">
                <a:latin typeface="Cambria" pitchFamily="18" charset="0"/>
                <a:ea typeface="Cambria" pitchFamily="18" charset="0"/>
                <a:cs typeface="Trebuchet MS"/>
              </a:rPr>
              <a:t>building </a:t>
            </a:r>
            <a:r>
              <a:rPr lang="en-IN" dirty="0">
                <a:latin typeface="Cambria" pitchFamily="18" charset="0"/>
                <a:ea typeface="Cambria" pitchFamily="18" charset="0"/>
                <a:cs typeface="Trebuchet MS"/>
              </a:rPr>
              <a:t>materials </a:t>
            </a:r>
            <a:r>
              <a:rPr lang="en-IN" spc="-5" dirty="0">
                <a:latin typeface="Cambria" pitchFamily="18" charset="0"/>
                <a:ea typeface="Cambria" pitchFamily="18" charset="0"/>
                <a:cs typeface="Trebuchet MS"/>
              </a:rPr>
              <a:t>and</a:t>
            </a:r>
            <a:r>
              <a:rPr lang="en-IN" spc="-130" dirty="0">
                <a:latin typeface="Cambria" pitchFamily="18" charset="0"/>
                <a:ea typeface="Cambria" pitchFamily="18" charset="0"/>
                <a:cs typeface="Trebuchet MS"/>
              </a:rPr>
              <a:t> </a:t>
            </a:r>
            <a:r>
              <a:rPr lang="en-IN" dirty="0">
                <a:latin typeface="Cambria" pitchFamily="18" charset="0"/>
                <a:ea typeface="Cambria" pitchFamily="18" charset="0"/>
                <a:cs typeface="Trebuchet MS"/>
              </a:rPr>
              <a:t>products,</a:t>
            </a:r>
          </a:p>
          <a:p>
            <a:pPr marL="375285" indent="-363220" algn="just">
              <a:lnSpc>
                <a:spcPct val="100000"/>
              </a:lnSpc>
              <a:buFont typeface="Wingdings" pitchFamily="2" charset="2"/>
              <a:buChar char="q"/>
              <a:tabLst>
                <a:tab pos="375285" algn="l"/>
                <a:tab pos="375920" algn="l"/>
              </a:tabLst>
            </a:pPr>
            <a:r>
              <a:rPr lang="en-IN" spc="-5" dirty="0">
                <a:latin typeface="Cambria" pitchFamily="18" charset="0"/>
                <a:ea typeface="Cambria" pitchFamily="18" charset="0"/>
                <a:cs typeface="Trebuchet MS"/>
              </a:rPr>
              <a:t>Thinks </a:t>
            </a:r>
            <a:r>
              <a:rPr lang="en-IN" dirty="0">
                <a:latin typeface="Cambria" pitchFamily="18" charset="0"/>
                <a:ea typeface="Cambria" pitchFamily="18" charset="0"/>
                <a:cs typeface="Trebuchet MS"/>
              </a:rPr>
              <a:t>green </a:t>
            </a:r>
            <a:r>
              <a:rPr lang="en-IN" spc="-5" dirty="0">
                <a:latin typeface="Cambria" pitchFamily="18" charset="0"/>
                <a:ea typeface="Cambria" pitchFamily="18" charset="0"/>
                <a:cs typeface="Trebuchet MS"/>
              </a:rPr>
              <a:t>during construction and keeps the </a:t>
            </a:r>
            <a:r>
              <a:rPr lang="en-IN" dirty="0">
                <a:latin typeface="Cambria" pitchFamily="18" charset="0"/>
                <a:ea typeface="Cambria" pitchFamily="18" charset="0"/>
                <a:cs typeface="Trebuchet MS"/>
              </a:rPr>
              <a:t>greening </a:t>
            </a:r>
            <a:r>
              <a:rPr lang="en-IN" spc="-5" dirty="0">
                <a:latin typeface="Cambria" pitchFamily="18" charset="0"/>
                <a:ea typeface="Cambria" pitchFamily="18" charset="0"/>
                <a:cs typeface="Trebuchet MS"/>
              </a:rPr>
              <a:t>process</a:t>
            </a:r>
            <a:r>
              <a:rPr lang="en-IN" spc="-235" dirty="0">
                <a:latin typeface="Cambria" pitchFamily="18" charset="0"/>
                <a:ea typeface="Cambria" pitchFamily="18" charset="0"/>
                <a:cs typeface="Trebuchet MS"/>
              </a:rPr>
              <a:t> </a:t>
            </a:r>
            <a:r>
              <a:rPr lang="en-IN" dirty="0">
                <a:latin typeface="Cambria" pitchFamily="18" charset="0"/>
                <a:ea typeface="Cambria" pitchFamily="18" charset="0"/>
                <a:cs typeface="Trebuchet MS"/>
              </a:rPr>
              <a:t>going</a:t>
            </a:r>
          </a:p>
          <a:p>
            <a:pPr marL="375285" indent="-363220" algn="just">
              <a:buFont typeface="Wingdings" pitchFamily="2" charset="2"/>
              <a:buChar char="q"/>
              <a:tabLst>
                <a:tab pos="375285" algn="l"/>
                <a:tab pos="375920" algn="l"/>
              </a:tabLst>
            </a:pPr>
            <a:r>
              <a:rPr lang="en-IN" dirty="0">
                <a:latin typeface="Cambria" pitchFamily="18" charset="0"/>
                <a:ea typeface="Cambria" pitchFamily="18" charset="0"/>
                <a:cs typeface="Trebuchet MS"/>
              </a:rPr>
              <a:t>Choose </a:t>
            </a:r>
            <a:r>
              <a:rPr lang="en-IN" spc="-5" dirty="0">
                <a:latin typeface="Cambria" pitchFamily="18" charset="0"/>
                <a:ea typeface="Cambria" pitchFamily="18" charset="0"/>
                <a:cs typeface="Trebuchet MS"/>
              </a:rPr>
              <a:t>an </a:t>
            </a:r>
            <a:r>
              <a:rPr lang="en-IN" spc="-5" dirty="0" smtClean="0">
                <a:latin typeface="Cambria" pitchFamily="18" charset="0"/>
                <a:ea typeface="Cambria" pitchFamily="18" charset="0"/>
                <a:cs typeface="Trebuchet MS"/>
              </a:rPr>
              <a:t>environment </a:t>
            </a:r>
            <a:r>
              <a:rPr lang="en-IN" spc="-5" dirty="0">
                <a:latin typeface="Cambria" pitchFamily="18" charset="0"/>
                <a:ea typeface="Cambria" pitchFamily="18" charset="0"/>
                <a:cs typeface="Trebuchet MS"/>
              </a:rPr>
              <a:t>friendly</a:t>
            </a:r>
            <a:r>
              <a:rPr lang="en-IN" spc="-125" dirty="0">
                <a:latin typeface="Cambria" pitchFamily="18" charset="0"/>
                <a:ea typeface="Cambria" pitchFamily="18" charset="0"/>
                <a:cs typeface="Trebuchet MS"/>
              </a:rPr>
              <a:t> </a:t>
            </a:r>
            <a:r>
              <a:rPr lang="en-IN" spc="-5" dirty="0">
                <a:latin typeface="Cambria" pitchFamily="18" charset="0"/>
                <a:ea typeface="Cambria" pitchFamily="18" charset="0"/>
                <a:cs typeface="Trebuchet MS"/>
              </a:rPr>
              <a:t>site,</a:t>
            </a:r>
            <a:endParaRPr lang="en-IN" dirty="0">
              <a:latin typeface="Cambria" pitchFamily="18" charset="0"/>
              <a:ea typeface="Cambria" pitchFamily="18" charset="0"/>
              <a:cs typeface="Trebuchet MS"/>
            </a:endParaRPr>
          </a:p>
          <a:p>
            <a:pPr marL="299085" indent="-287020" algn="just">
              <a:lnSpc>
                <a:spcPct val="100000"/>
              </a:lnSpc>
              <a:buFont typeface="Wingdings" pitchFamily="2" charset="2"/>
              <a:buChar char="q"/>
              <a:tabLst>
                <a:tab pos="299085" algn="l"/>
                <a:tab pos="299720" algn="l"/>
              </a:tabLst>
            </a:pPr>
            <a:r>
              <a:rPr lang="en-IN" dirty="0">
                <a:latin typeface="Cambria" pitchFamily="18" charset="0"/>
                <a:ea typeface="Cambria" pitchFamily="18" charset="0"/>
                <a:cs typeface="Trebuchet MS"/>
              </a:rPr>
              <a:t>3 R Methods: Recycle, reuses materials, reduces </a:t>
            </a:r>
            <a:r>
              <a:rPr lang="en-IN" spc="-385" dirty="0">
                <a:latin typeface="Cambria" pitchFamily="18" charset="0"/>
                <a:ea typeface="Cambria" pitchFamily="18" charset="0"/>
                <a:cs typeface="Trebuchet MS"/>
              </a:rPr>
              <a:t> </a:t>
            </a:r>
            <a:r>
              <a:rPr lang="en-IN" spc="-5" dirty="0">
                <a:latin typeface="Cambria" pitchFamily="18" charset="0"/>
                <a:ea typeface="Cambria" pitchFamily="18" charset="0"/>
                <a:cs typeface="Trebuchet MS"/>
              </a:rPr>
              <a:t>waste,</a:t>
            </a:r>
          </a:p>
          <a:p>
            <a:pPr marL="299085" indent="-287020" algn="just">
              <a:lnSpc>
                <a:spcPct val="100000"/>
              </a:lnSpc>
              <a:buFont typeface="Wingdings" pitchFamily="2" charset="2"/>
              <a:buChar char="q"/>
              <a:tabLst>
                <a:tab pos="299085" algn="l"/>
                <a:tab pos="299720" algn="l"/>
              </a:tabLst>
            </a:pPr>
            <a:r>
              <a:rPr lang="en-IN" spc="-5" dirty="0">
                <a:latin typeface="Cambria" pitchFamily="18" charset="0"/>
                <a:ea typeface="Cambria" pitchFamily="18" charset="0"/>
                <a:cs typeface="Trebuchet MS"/>
              </a:rPr>
              <a:t>Produces cleaner</a:t>
            </a:r>
            <a:r>
              <a:rPr lang="en-IN" spc="-114" dirty="0">
                <a:latin typeface="Cambria" pitchFamily="18" charset="0"/>
                <a:ea typeface="Cambria" pitchFamily="18" charset="0"/>
                <a:cs typeface="Trebuchet MS"/>
              </a:rPr>
              <a:t> </a:t>
            </a:r>
            <a:r>
              <a:rPr lang="en-IN" spc="-65" dirty="0">
                <a:latin typeface="Cambria" pitchFamily="18" charset="0"/>
                <a:ea typeface="Cambria" pitchFamily="18" charset="0"/>
                <a:cs typeface="Trebuchet MS"/>
              </a:rPr>
              <a:t>air.</a:t>
            </a:r>
            <a:endParaRPr lang="en-IN" dirty="0">
              <a:latin typeface="Cambria" pitchFamily="18" charset="0"/>
              <a:ea typeface="Cambria" pitchFamily="18" charset="0"/>
              <a:cs typeface="Trebuchet MS"/>
            </a:endParaRPr>
          </a:p>
          <a:p>
            <a:pPr marL="299085" indent="-287020" algn="just">
              <a:lnSpc>
                <a:spcPct val="100000"/>
              </a:lnSpc>
              <a:buFont typeface="Wingdings" pitchFamily="2" charset="2"/>
              <a:buChar char="q"/>
              <a:tabLst>
                <a:tab pos="299085" algn="l"/>
                <a:tab pos="299720" algn="l"/>
              </a:tabLst>
            </a:pPr>
            <a:r>
              <a:rPr lang="en-IN" spc="-20" dirty="0">
                <a:latin typeface="Cambria" pitchFamily="18" charset="0"/>
                <a:ea typeface="Cambria" pitchFamily="18" charset="0"/>
                <a:cs typeface="Trebuchet MS"/>
              </a:rPr>
              <a:t>Reduce C</a:t>
            </a:r>
            <a:r>
              <a:rPr lang="en-IN" dirty="0">
                <a:latin typeface="Cambria" pitchFamily="18" charset="0"/>
                <a:ea typeface="Cambria" pitchFamily="18" charset="0"/>
                <a:cs typeface="Trebuchet MS"/>
              </a:rPr>
              <a:t>o2</a:t>
            </a:r>
            <a:r>
              <a:rPr lang="en-IN" spc="-85" dirty="0">
                <a:latin typeface="Cambria" pitchFamily="18" charset="0"/>
                <a:ea typeface="Cambria" pitchFamily="18" charset="0"/>
                <a:cs typeface="Trebuchet MS"/>
              </a:rPr>
              <a:t> </a:t>
            </a:r>
            <a:r>
              <a:rPr lang="en-IN" dirty="0">
                <a:latin typeface="Cambria" pitchFamily="18" charset="0"/>
                <a:ea typeface="Cambria" pitchFamily="18" charset="0"/>
                <a:cs typeface="Trebuchet MS"/>
              </a:rPr>
              <a:t>generation</a:t>
            </a:r>
          </a:p>
        </p:txBody>
      </p:sp>
      <p:sp>
        <p:nvSpPr>
          <p:cNvPr id="2" name="Oval 1">
            <a:extLst>
              <a:ext uri="{FF2B5EF4-FFF2-40B4-BE49-F238E27FC236}">
                <a16:creationId xmlns:a16="http://schemas.microsoft.com/office/drawing/2014/main" xmlns="" id="{ADDCDFC7-A44E-422D-ACDA-67DFE7EBCDDC}"/>
              </a:ext>
            </a:extLst>
          </p:cNvPr>
          <p:cNvSpPr/>
          <p:nvPr/>
        </p:nvSpPr>
        <p:spPr>
          <a:xfrm flipH="1">
            <a:off x="6651817" y="960130"/>
            <a:ext cx="4266992" cy="2160784"/>
          </a:xfrm>
          <a:prstGeom prst="ellipse">
            <a:avLst/>
          </a:prstGeom>
          <a:solidFill>
            <a:schemeClr val="accent6">
              <a:lumMod val="20000"/>
              <a:lumOff val="80000"/>
            </a:schemeClr>
          </a:solid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N" b="1" dirty="0">
                <a:latin typeface="Cambria" pitchFamily="18" charset="0"/>
                <a:ea typeface="Cambria" pitchFamily="18" charset="0"/>
                <a:cs typeface="Trebuchet MS"/>
              </a:rPr>
              <a:t>A </a:t>
            </a:r>
            <a:r>
              <a:rPr lang="en-IN" b="1" spc="-5" dirty="0">
                <a:latin typeface="Cambria" pitchFamily="18" charset="0"/>
                <a:ea typeface="Cambria" pitchFamily="18" charset="0"/>
                <a:cs typeface="Trebuchet MS"/>
              </a:rPr>
              <a:t>Green hospital is one which enhances patient well </a:t>
            </a:r>
            <a:r>
              <a:rPr lang="en-IN" b="1" spc="-10" dirty="0">
                <a:latin typeface="Cambria" pitchFamily="18" charset="0"/>
                <a:ea typeface="Cambria" pitchFamily="18" charset="0"/>
                <a:cs typeface="Trebuchet MS"/>
              </a:rPr>
              <a:t>being,  </a:t>
            </a:r>
            <a:r>
              <a:rPr lang="en-IN" b="1" spc="-5" dirty="0">
                <a:latin typeface="Cambria" pitchFamily="18" charset="0"/>
                <a:ea typeface="Cambria" pitchFamily="18" charset="0"/>
                <a:cs typeface="Trebuchet MS"/>
              </a:rPr>
              <a:t>aids in curative process while utilizing natural </a:t>
            </a:r>
            <a:r>
              <a:rPr lang="en-IN" b="1" dirty="0">
                <a:latin typeface="Cambria" pitchFamily="18" charset="0"/>
                <a:ea typeface="Cambria" pitchFamily="18" charset="0"/>
                <a:cs typeface="Trebuchet MS"/>
              </a:rPr>
              <a:t>resources </a:t>
            </a:r>
            <a:r>
              <a:rPr lang="en-IN" b="1" spc="-5" dirty="0">
                <a:latin typeface="Cambria" pitchFamily="18" charset="0"/>
                <a:ea typeface="Cambria" pitchFamily="18" charset="0"/>
                <a:cs typeface="Trebuchet MS"/>
              </a:rPr>
              <a:t>in  an efficient </a:t>
            </a:r>
            <a:r>
              <a:rPr lang="en-IN" b="1" spc="-10" dirty="0">
                <a:latin typeface="Cambria" pitchFamily="18" charset="0"/>
                <a:ea typeface="Cambria" pitchFamily="18" charset="0"/>
                <a:cs typeface="Trebuchet MS"/>
              </a:rPr>
              <a:t>environment </a:t>
            </a:r>
            <a:r>
              <a:rPr lang="en-IN" b="1" spc="-5" dirty="0">
                <a:latin typeface="Cambria" pitchFamily="18" charset="0"/>
                <a:ea typeface="Cambria" pitchFamily="18" charset="0"/>
                <a:cs typeface="Trebuchet MS"/>
              </a:rPr>
              <a:t>friendly</a:t>
            </a:r>
            <a:r>
              <a:rPr lang="en-IN" b="1" spc="60" dirty="0">
                <a:latin typeface="Cambria" pitchFamily="18" charset="0"/>
                <a:ea typeface="Cambria" pitchFamily="18" charset="0"/>
                <a:cs typeface="Trebuchet MS"/>
              </a:rPr>
              <a:t> </a:t>
            </a:r>
            <a:r>
              <a:rPr lang="en-IN" b="1" spc="-50" dirty="0">
                <a:latin typeface="Cambria" pitchFamily="18" charset="0"/>
                <a:ea typeface="Cambria" pitchFamily="18" charset="0"/>
                <a:cs typeface="Trebuchet MS"/>
              </a:rPr>
              <a:t>manner</a:t>
            </a:r>
            <a:endParaRPr lang="en-IN" b="1" dirty="0"/>
          </a:p>
        </p:txBody>
      </p:sp>
      <p:sp>
        <p:nvSpPr>
          <p:cNvPr id="161" name="object 2">
            <a:extLst>
              <a:ext uri="{FF2B5EF4-FFF2-40B4-BE49-F238E27FC236}">
                <a16:creationId xmlns:a16="http://schemas.microsoft.com/office/drawing/2014/main" xmlns="" id="{2E3E86DE-1CFF-4253-B6A6-AC62EEB7E25F}"/>
              </a:ext>
            </a:extLst>
          </p:cNvPr>
          <p:cNvSpPr/>
          <p:nvPr/>
        </p:nvSpPr>
        <p:spPr>
          <a:xfrm>
            <a:off x="10079915" y="145725"/>
            <a:ext cx="1407216" cy="121198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xmlns="" val="5450578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46</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45</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787942" y="347589"/>
            <a:ext cx="4656627" cy="3388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libri" panose="020F0502020204030204" pitchFamily="34" charset="0"/>
                <a:cs typeface="Times New Roman" panose="02020603050405020304" pitchFamily="18" charset="0"/>
              </a:rPr>
              <a:t>Implementation strategy</a:t>
            </a:r>
            <a:endParaRPr lang="en-IN" sz="2000"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D6853E24-1082-426B-8261-3C65D6E38160}"/>
              </a:ext>
            </a:extLst>
          </p:cNvPr>
          <p:cNvSpPr/>
          <p:nvPr/>
        </p:nvSpPr>
        <p:spPr>
          <a:xfrm flipH="1">
            <a:off x="787942" y="771902"/>
            <a:ext cx="4656626" cy="52570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07000"/>
              </a:lnSpc>
              <a:spcAft>
                <a:spcPts val="1067"/>
              </a:spcAft>
            </a:pPr>
            <a:r>
              <a:rPr lang="en-US" sz="2000" b="1" dirty="0">
                <a:latin typeface="Cambria" panose="02040503050406030204" pitchFamily="18" charset="0"/>
                <a:ea typeface="Cambria" panose="02040503050406030204" pitchFamily="18" charset="0"/>
              </a:rPr>
              <a:t>Passive architectural planning</a:t>
            </a:r>
          </a:p>
          <a:p>
            <a:pPr marL="380990" indent="-380990" algn="just">
              <a:lnSpc>
                <a:spcPct val="107000"/>
              </a:lnSpc>
              <a:spcAft>
                <a:spcPts val="1067"/>
              </a:spcAft>
              <a:buFont typeface="Wingdings" panose="05000000000000000000" pitchFamily="2" charset="2"/>
              <a:buChar char="q"/>
            </a:pPr>
            <a:r>
              <a:rPr lang="en-US" sz="1800" dirty="0">
                <a:latin typeface="Cambria" panose="02040503050406030204" pitchFamily="18" charset="0"/>
                <a:ea typeface="Cambria" panose="02040503050406030204" pitchFamily="18" charset="0"/>
              </a:rPr>
              <a:t>Healthcare facilities Adopt passive architectural design features to minimize negative environmental impacts.</a:t>
            </a:r>
          </a:p>
          <a:p>
            <a:pPr marL="380990" indent="-380990" algn="just">
              <a:lnSpc>
                <a:spcPct val="107000"/>
              </a:lnSpc>
              <a:spcAft>
                <a:spcPts val="1067"/>
              </a:spcAft>
              <a:buFont typeface="Wingdings" panose="05000000000000000000" pitchFamily="2" charset="2"/>
              <a:buChar char="q"/>
            </a:pPr>
            <a:r>
              <a:rPr lang="en-IN" sz="1800" dirty="0">
                <a:latin typeface="Cambria" panose="02040503050406030204" pitchFamily="18" charset="0"/>
                <a:ea typeface="Cambria" panose="02040503050406030204" pitchFamily="18" charset="0"/>
              </a:rPr>
              <a:t>Climate-responsive concepts and design features (</a:t>
            </a:r>
            <a:r>
              <a:rPr lang="en-IN" sz="1800" dirty="0" err="1">
                <a:latin typeface="Cambria" panose="02040503050406030204" pitchFamily="18" charset="0"/>
                <a:ea typeface="Cambria" panose="02040503050406030204" pitchFamily="18" charset="0"/>
              </a:rPr>
              <a:t>Eg</a:t>
            </a:r>
            <a:r>
              <a:rPr lang="en-IN" sz="1800" dirty="0">
                <a:latin typeface="Cambria" panose="02040503050406030204" pitchFamily="18" charset="0"/>
                <a:ea typeface="Cambria" panose="02040503050406030204" pitchFamily="18" charset="0"/>
              </a:rPr>
              <a:t>: orientation, skylights, light wells, courtyard, shaded corridors, shading devices, shading from trees &amp; adjacent buildings, pergolas, punched windows, extended louvers, horizontal and vertical landscaping)</a:t>
            </a:r>
            <a:r>
              <a:rPr lang="en-US" sz="1800" dirty="0">
                <a:latin typeface="Cambria" panose="02040503050406030204" pitchFamily="18" charset="0"/>
                <a:ea typeface="Cambria" panose="02040503050406030204" pitchFamily="18" charset="0"/>
              </a:rPr>
              <a:t>.</a:t>
            </a:r>
          </a:p>
          <a:p>
            <a:pPr marL="380990" indent="-380990" algn="just">
              <a:lnSpc>
                <a:spcPct val="107000"/>
              </a:lnSpc>
              <a:spcAft>
                <a:spcPts val="1067"/>
              </a:spcAft>
              <a:buFont typeface="Wingdings" panose="05000000000000000000" pitchFamily="2" charset="2"/>
              <a:buChar char="q"/>
            </a:pPr>
            <a:r>
              <a:rPr lang="en-IN" sz="1800" dirty="0">
                <a:latin typeface="Cambria" panose="02040503050406030204" pitchFamily="18" charset="0"/>
                <a:ea typeface="Cambria" panose="02040503050406030204" pitchFamily="18" charset="0"/>
              </a:rPr>
              <a:t>Exterior openings</a:t>
            </a:r>
            <a:endParaRPr lang="en-US" sz="1800" dirty="0">
              <a:latin typeface="Cambria" panose="02040503050406030204" pitchFamily="18" charset="0"/>
              <a:ea typeface="Cambria" panose="02040503050406030204" pitchFamily="18" charset="0"/>
            </a:endParaRPr>
          </a:p>
        </p:txBody>
      </p:sp>
      <p:sp>
        <p:nvSpPr>
          <p:cNvPr id="150" name="Rectangle 149">
            <a:extLst>
              <a:ext uri="{FF2B5EF4-FFF2-40B4-BE49-F238E27FC236}">
                <a16:creationId xmlns:a16="http://schemas.microsoft.com/office/drawing/2014/main" xmlns="" id="{E58E4363-CAA1-4502-AEAF-5FED064A9E9F}"/>
              </a:ext>
            </a:extLst>
          </p:cNvPr>
          <p:cNvSpPr/>
          <p:nvPr/>
        </p:nvSpPr>
        <p:spPr>
          <a:xfrm flipH="1">
            <a:off x="6549733" y="823966"/>
            <a:ext cx="4598945" cy="52732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80990" indent="-380990" algn="just">
              <a:lnSpc>
                <a:spcPct val="107000"/>
              </a:lnSpc>
              <a:spcAft>
                <a:spcPts val="1067"/>
              </a:spcAft>
              <a:buFont typeface="Wingdings" panose="05000000000000000000" pitchFamily="2" charset="2"/>
              <a:buChar char="q"/>
            </a:pPr>
            <a:endParaRPr lang="en-IN" sz="18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48" name="Picture 147">
            <a:extLst>
              <a:ext uri="{FF2B5EF4-FFF2-40B4-BE49-F238E27FC236}">
                <a16:creationId xmlns:a16="http://schemas.microsoft.com/office/drawing/2014/main" xmlns="" id="{E04EB04C-3D99-4E65-AAA1-2D10D2008FA3}"/>
              </a:ext>
            </a:extLst>
          </p:cNvPr>
          <p:cNvPicPr>
            <a:picLocks noChangeAspect="1"/>
          </p:cNvPicPr>
          <p:nvPr/>
        </p:nvPicPr>
        <p:blipFill>
          <a:blip r:embed="rId3"/>
          <a:stretch>
            <a:fillRect/>
          </a:stretch>
        </p:blipFill>
        <p:spPr>
          <a:xfrm>
            <a:off x="6488923" y="337176"/>
            <a:ext cx="4657844" cy="5970089"/>
          </a:xfrm>
          <a:prstGeom prst="rect">
            <a:avLst/>
          </a:prstGeom>
        </p:spPr>
      </p:pic>
    </p:spTree>
    <p:extLst>
      <p:ext uri="{BB962C8B-B14F-4D97-AF65-F5344CB8AC3E}">
        <p14:creationId xmlns:p14="http://schemas.microsoft.com/office/powerpoint/2010/main" xmlns="" val="35953437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48</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8017"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81070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47</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820824" y="347589"/>
            <a:ext cx="4644469" cy="3572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 sz="2000" b="1" dirty="0">
                <a:latin typeface="Cambria" panose="02040503050406030204" pitchFamily="18" charset="0"/>
                <a:ea typeface="Cambria" panose="02040503050406030204" pitchFamily="18" charset="0"/>
              </a:rPr>
              <a:t>H2-Air and Noise Pollution</a:t>
            </a:r>
            <a:endParaRPr lang="en-IN" sz="2000" b="1" dirty="0">
              <a:latin typeface="Cambria" panose="02040503050406030204" pitchFamily="18" charset="0"/>
              <a:ea typeface="Cambria" panose="02040503050406030204" pitchFamily="18" charset="0"/>
            </a:endParaRPr>
          </a:p>
        </p:txBody>
      </p:sp>
      <p:grpSp>
        <p:nvGrpSpPr>
          <p:cNvPr id="148" name="Google Shape;1172;p37">
            <a:extLst>
              <a:ext uri="{FF2B5EF4-FFF2-40B4-BE49-F238E27FC236}">
                <a16:creationId xmlns:a16="http://schemas.microsoft.com/office/drawing/2014/main" xmlns="" id="{933D3A6E-B0E5-4991-94F8-94147D90B2D3}"/>
              </a:ext>
            </a:extLst>
          </p:cNvPr>
          <p:cNvGrpSpPr/>
          <p:nvPr/>
        </p:nvGrpSpPr>
        <p:grpSpPr>
          <a:xfrm>
            <a:off x="1025084" y="704850"/>
            <a:ext cx="3597268" cy="2581991"/>
            <a:chOff x="768813" y="1283325"/>
            <a:chExt cx="2209900" cy="1574725"/>
          </a:xfrm>
        </p:grpSpPr>
        <p:sp>
          <p:nvSpPr>
            <p:cNvPr id="149" name="Google Shape;1173;p37">
              <a:extLst>
                <a:ext uri="{FF2B5EF4-FFF2-40B4-BE49-F238E27FC236}">
                  <a16:creationId xmlns:a16="http://schemas.microsoft.com/office/drawing/2014/main" xmlns="" id="{4A337468-EB6B-43E2-81E9-216052AA0FF3}"/>
                </a:ext>
              </a:extLst>
            </p:cNvPr>
            <p:cNvSpPr/>
            <p:nvPr/>
          </p:nvSpPr>
          <p:spPr>
            <a:xfrm>
              <a:off x="768813" y="1706650"/>
              <a:ext cx="2087700" cy="11514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1" name="Google Shape;1174;p37">
              <a:extLst>
                <a:ext uri="{FF2B5EF4-FFF2-40B4-BE49-F238E27FC236}">
                  <a16:creationId xmlns:a16="http://schemas.microsoft.com/office/drawing/2014/main" xmlns="" id="{C864077C-7F5D-445C-B8DF-3FBA3ED830B9}"/>
                </a:ext>
              </a:extLst>
            </p:cNvPr>
            <p:cNvSpPr/>
            <p:nvPr/>
          </p:nvSpPr>
          <p:spPr>
            <a:xfrm>
              <a:off x="2210512" y="1283325"/>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5EB2FC"/>
            </a:solidFill>
            <a:ln>
              <a:noFill/>
            </a:ln>
          </p:spPr>
          <p:txBody>
            <a:bodyPr spcFirstLastPara="1" wrap="square" lIns="121900" tIns="121900" rIns="121900" bIns="121900" anchor="ctr" anchorCtr="0">
              <a:noAutofit/>
            </a:bodyPr>
            <a:lstStyle/>
            <a:p>
              <a:endParaRPr sz="2400"/>
            </a:p>
          </p:txBody>
        </p:sp>
        <p:sp>
          <p:nvSpPr>
            <p:cNvPr id="152" name="Google Shape;1175;p37">
              <a:extLst>
                <a:ext uri="{FF2B5EF4-FFF2-40B4-BE49-F238E27FC236}">
                  <a16:creationId xmlns:a16="http://schemas.microsoft.com/office/drawing/2014/main" xmlns="" id="{2090C88D-776A-4071-83F6-1AB5DAA349EC}"/>
                </a:ext>
              </a:extLst>
            </p:cNvPr>
            <p:cNvSpPr/>
            <p:nvPr/>
          </p:nvSpPr>
          <p:spPr>
            <a:xfrm>
              <a:off x="2106830" y="1402808"/>
              <a:ext cx="768222"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H2.1</a:t>
              </a:r>
              <a:endParaRPr sz="3200" dirty="0">
                <a:solidFill>
                  <a:srgbClr val="434343"/>
                </a:solidFill>
              </a:endParaRPr>
            </a:p>
          </p:txBody>
        </p:sp>
        <p:grpSp>
          <p:nvGrpSpPr>
            <p:cNvPr id="153" name="Google Shape;1176;p37">
              <a:extLst>
                <a:ext uri="{FF2B5EF4-FFF2-40B4-BE49-F238E27FC236}">
                  <a16:creationId xmlns:a16="http://schemas.microsoft.com/office/drawing/2014/main" xmlns="" id="{2DBFD65D-F6A2-494D-BC88-29B77ED60877}"/>
                </a:ext>
              </a:extLst>
            </p:cNvPr>
            <p:cNvGrpSpPr/>
            <p:nvPr/>
          </p:nvGrpSpPr>
          <p:grpSpPr>
            <a:xfrm>
              <a:off x="921206" y="2145025"/>
              <a:ext cx="1829678" cy="636350"/>
              <a:chOff x="5222700" y="3658300"/>
              <a:chExt cx="3524034" cy="636350"/>
            </a:xfrm>
          </p:grpSpPr>
          <p:sp>
            <p:nvSpPr>
              <p:cNvPr id="154" name="Google Shape;1177;p37">
                <a:extLst>
                  <a:ext uri="{FF2B5EF4-FFF2-40B4-BE49-F238E27FC236}">
                    <a16:creationId xmlns:a16="http://schemas.microsoft.com/office/drawing/2014/main" xmlns="" id="{7DBAA068-25C1-4EDC-A963-1E84D29A5721}"/>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155" name="Google Shape;1178;p37">
                <a:extLst>
                  <a:ext uri="{FF2B5EF4-FFF2-40B4-BE49-F238E27FC236}">
                    <a16:creationId xmlns:a16="http://schemas.microsoft.com/office/drawing/2014/main" xmlns="" id="{A1F528FF-B073-41DC-9714-01F5AE4EEF65}"/>
                  </a:ext>
                </a:extLst>
              </p:cNvPr>
              <p:cNvSpPr txBox="1"/>
              <p:nvPr/>
            </p:nvSpPr>
            <p:spPr>
              <a:xfrm>
                <a:off x="5222700" y="3658300"/>
                <a:ext cx="3524034"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There is a public display system of scrolling of AQI in the facility</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156" name="Google Shape;1228;p37">
            <a:extLst>
              <a:ext uri="{FF2B5EF4-FFF2-40B4-BE49-F238E27FC236}">
                <a16:creationId xmlns:a16="http://schemas.microsoft.com/office/drawing/2014/main" xmlns="" id="{5AE0D9EE-FBA9-410F-82A9-45834D2F20A8}"/>
              </a:ext>
            </a:extLst>
          </p:cNvPr>
          <p:cNvGrpSpPr/>
          <p:nvPr/>
        </p:nvGrpSpPr>
        <p:grpSpPr>
          <a:xfrm>
            <a:off x="1021576" y="3335284"/>
            <a:ext cx="3731400" cy="2526656"/>
            <a:chOff x="3473227" y="1283336"/>
            <a:chExt cx="2203687" cy="1574714"/>
          </a:xfrm>
        </p:grpSpPr>
        <p:sp>
          <p:nvSpPr>
            <p:cNvPr id="157" name="Google Shape;1229;p37">
              <a:extLst>
                <a:ext uri="{FF2B5EF4-FFF2-40B4-BE49-F238E27FC236}">
                  <a16:creationId xmlns:a16="http://schemas.microsoft.com/office/drawing/2014/main" xmlns="" id="{22C4954A-C95A-49C3-ABF8-2795BA4CE8FB}"/>
                </a:ext>
              </a:extLst>
            </p:cNvPr>
            <p:cNvSpPr/>
            <p:nvPr/>
          </p:nvSpPr>
          <p:spPr>
            <a:xfrm>
              <a:off x="3473227" y="1706650"/>
              <a:ext cx="2087700" cy="1151400"/>
            </a:xfrm>
            <a:prstGeom prst="roundRect">
              <a:avLst>
                <a:gd name="adj" fmla="val 16667"/>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8" name="Google Shape;1230;p37">
              <a:extLst>
                <a:ext uri="{FF2B5EF4-FFF2-40B4-BE49-F238E27FC236}">
                  <a16:creationId xmlns:a16="http://schemas.microsoft.com/office/drawing/2014/main" xmlns="" id="{39A570FE-843C-4686-81DD-9EDA1BF1A636}"/>
                </a:ext>
              </a:extLst>
            </p:cNvPr>
            <p:cNvSpPr/>
            <p:nvPr/>
          </p:nvSpPr>
          <p:spPr>
            <a:xfrm>
              <a:off x="4908713" y="12833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159" name="Google Shape;1231;p37">
              <a:extLst>
                <a:ext uri="{FF2B5EF4-FFF2-40B4-BE49-F238E27FC236}">
                  <a16:creationId xmlns:a16="http://schemas.microsoft.com/office/drawing/2014/main" xmlns="" id="{60A2E6B0-727E-45C5-8156-461A1BA10491}"/>
                </a:ext>
              </a:extLst>
            </p:cNvPr>
            <p:cNvSpPr/>
            <p:nvPr/>
          </p:nvSpPr>
          <p:spPr>
            <a:xfrm>
              <a:off x="4798858" y="1402822"/>
              <a:ext cx="774377"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H2.2</a:t>
              </a:r>
              <a:endParaRPr sz="3200" dirty="0">
                <a:solidFill>
                  <a:srgbClr val="434343"/>
                </a:solidFill>
              </a:endParaRPr>
            </a:p>
          </p:txBody>
        </p:sp>
        <p:grpSp>
          <p:nvGrpSpPr>
            <p:cNvPr id="160" name="Google Shape;1232;p37">
              <a:extLst>
                <a:ext uri="{FF2B5EF4-FFF2-40B4-BE49-F238E27FC236}">
                  <a16:creationId xmlns:a16="http://schemas.microsoft.com/office/drawing/2014/main" xmlns="" id="{636A7059-E00A-4906-A498-E2F54EABE0B4}"/>
                </a:ext>
              </a:extLst>
            </p:cNvPr>
            <p:cNvGrpSpPr/>
            <p:nvPr/>
          </p:nvGrpSpPr>
          <p:grpSpPr>
            <a:xfrm>
              <a:off x="3625618" y="1966136"/>
              <a:ext cx="1760890" cy="815239"/>
              <a:chOff x="5222700" y="3479411"/>
              <a:chExt cx="3391545" cy="815239"/>
            </a:xfrm>
          </p:grpSpPr>
          <p:sp>
            <p:nvSpPr>
              <p:cNvPr id="161" name="Google Shape;1233;p37">
                <a:extLst>
                  <a:ext uri="{FF2B5EF4-FFF2-40B4-BE49-F238E27FC236}">
                    <a16:creationId xmlns:a16="http://schemas.microsoft.com/office/drawing/2014/main" xmlns="" id="{EE266485-5F13-469B-AB6C-4BE9E9AF37CB}"/>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162" name="Google Shape;1234;p37">
                <a:extLst>
                  <a:ext uri="{FF2B5EF4-FFF2-40B4-BE49-F238E27FC236}">
                    <a16:creationId xmlns:a16="http://schemas.microsoft.com/office/drawing/2014/main" xmlns="" id="{34921C6E-08EF-4267-81E8-3F215701AF64}"/>
                  </a:ext>
                </a:extLst>
              </p:cNvPr>
              <p:cNvSpPr txBox="1"/>
              <p:nvPr/>
            </p:nvSpPr>
            <p:spPr>
              <a:xfrm>
                <a:off x="5222700" y="3479411"/>
                <a:ext cx="3391545" cy="700213"/>
              </a:xfrm>
              <a:prstGeom prst="rect">
                <a:avLst/>
              </a:prstGeom>
              <a:noFill/>
              <a:ln>
                <a:noFill/>
              </a:ln>
            </p:spPr>
            <p:txBody>
              <a:bodyPr spcFirstLastPara="1" wrap="square" lIns="121900" tIns="121900" rIns="121900" bIns="121900" anchor="ctr" anchorCtr="0">
                <a:noAutofit/>
              </a:bodyPr>
              <a:lstStyle/>
              <a:p>
                <a:pPr lvl="0"/>
                <a:r>
                  <a:rPr lang="en-US"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There is public display system of scrolling of AQI in the critical care units ICU, OT, SNCU etc</a:t>
                </a:r>
                <a:r>
                  <a:rPr lang="en-US" sz="24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a:t>
                </a:r>
                <a:endParaRPr sz="24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163" name="Google Shape;1199;p37">
            <a:extLst>
              <a:ext uri="{FF2B5EF4-FFF2-40B4-BE49-F238E27FC236}">
                <a16:creationId xmlns:a16="http://schemas.microsoft.com/office/drawing/2014/main" xmlns="" id="{912B0921-CE63-4470-96A2-7CEBF0550F1C}"/>
              </a:ext>
            </a:extLst>
          </p:cNvPr>
          <p:cNvGrpSpPr/>
          <p:nvPr/>
        </p:nvGrpSpPr>
        <p:grpSpPr>
          <a:xfrm>
            <a:off x="6683107" y="347590"/>
            <a:ext cx="3680094" cy="2021694"/>
            <a:chOff x="6177641" y="1283373"/>
            <a:chExt cx="2197555" cy="1574677"/>
          </a:xfrm>
        </p:grpSpPr>
        <p:sp>
          <p:nvSpPr>
            <p:cNvPr id="164" name="Google Shape;1200;p37">
              <a:extLst>
                <a:ext uri="{FF2B5EF4-FFF2-40B4-BE49-F238E27FC236}">
                  <a16:creationId xmlns:a16="http://schemas.microsoft.com/office/drawing/2014/main" xmlns="" id="{EE8869F8-FA22-4561-94E8-7EAC3589E2D8}"/>
                </a:ext>
              </a:extLst>
            </p:cNvPr>
            <p:cNvSpPr/>
            <p:nvPr/>
          </p:nvSpPr>
          <p:spPr>
            <a:xfrm>
              <a:off x="6177641" y="1706650"/>
              <a:ext cx="2087700" cy="11514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5" name="Google Shape;1201;p37">
              <a:extLst>
                <a:ext uri="{FF2B5EF4-FFF2-40B4-BE49-F238E27FC236}">
                  <a16:creationId xmlns:a16="http://schemas.microsoft.com/office/drawing/2014/main" xmlns="" id="{6B82476A-B755-4B38-A646-DBA7713FA736}"/>
                </a:ext>
              </a:extLst>
            </p:cNvPr>
            <p:cNvSpPr/>
            <p:nvPr/>
          </p:nvSpPr>
          <p:spPr>
            <a:xfrm>
              <a:off x="7606974" y="1283373"/>
              <a:ext cx="768222" cy="861643"/>
            </a:xfrm>
            <a:custGeom>
              <a:avLst/>
              <a:gdLst/>
              <a:ahLst/>
              <a:cxnLst/>
              <a:rect l="l" t="t" r="r" b="b"/>
              <a:pathLst>
                <a:path w="37054"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166" name="Google Shape;1202;p37">
              <a:extLst>
                <a:ext uri="{FF2B5EF4-FFF2-40B4-BE49-F238E27FC236}">
                  <a16:creationId xmlns:a16="http://schemas.microsoft.com/office/drawing/2014/main" xmlns="" id="{87E6CF0C-DF96-490C-AB4B-1111928C4672}"/>
                </a:ext>
              </a:extLst>
            </p:cNvPr>
            <p:cNvSpPr/>
            <p:nvPr/>
          </p:nvSpPr>
          <p:spPr>
            <a:xfrm>
              <a:off x="7503292" y="1402853"/>
              <a:ext cx="768222" cy="622680"/>
            </a:xfrm>
            <a:custGeom>
              <a:avLst/>
              <a:gdLst/>
              <a:ahLst/>
              <a:cxnLst/>
              <a:rect l="l" t="t" r="r" b="b"/>
              <a:pathLst>
                <a:path w="27052" h="30034" extrusionOk="0">
                  <a:moveTo>
                    <a:pt x="13526" y="0"/>
                  </a:moveTo>
                  <a:cubicBezTo>
                    <a:pt x="12847" y="0"/>
                    <a:pt x="12169" y="176"/>
                    <a:pt x="11561" y="527"/>
                  </a:cubicBezTo>
                  <a:lnTo>
                    <a:pt x="1965" y="6075"/>
                  </a:lnTo>
                  <a:cubicBezTo>
                    <a:pt x="751" y="6778"/>
                    <a:pt x="1" y="8064"/>
                    <a:pt x="1" y="9468"/>
                  </a:cubicBezTo>
                  <a:lnTo>
                    <a:pt x="1" y="20553"/>
                  </a:lnTo>
                  <a:cubicBezTo>
                    <a:pt x="1" y="21958"/>
                    <a:pt x="751" y="23256"/>
                    <a:pt x="1965" y="23958"/>
                  </a:cubicBezTo>
                  <a:lnTo>
                    <a:pt x="11561" y="29507"/>
                  </a:lnTo>
                  <a:cubicBezTo>
                    <a:pt x="12169" y="29858"/>
                    <a:pt x="12847" y="30033"/>
                    <a:pt x="13526" y="30033"/>
                  </a:cubicBezTo>
                  <a:cubicBezTo>
                    <a:pt x="14205" y="30033"/>
                    <a:pt x="14883" y="29858"/>
                    <a:pt x="15491" y="29507"/>
                  </a:cubicBezTo>
                  <a:lnTo>
                    <a:pt x="25099" y="23958"/>
                  </a:lnTo>
                  <a:cubicBezTo>
                    <a:pt x="26313" y="23256"/>
                    <a:pt x="27052" y="21958"/>
                    <a:pt x="27052" y="20553"/>
                  </a:cubicBezTo>
                  <a:lnTo>
                    <a:pt x="27052" y="9468"/>
                  </a:lnTo>
                  <a:cubicBezTo>
                    <a:pt x="27052" y="8064"/>
                    <a:pt x="26313" y="6778"/>
                    <a:pt x="25099"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H2.3</a:t>
              </a:r>
              <a:endParaRPr sz="3200" dirty="0">
                <a:solidFill>
                  <a:srgbClr val="434343"/>
                </a:solidFill>
              </a:endParaRPr>
            </a:p>
          </p:txBody>
        </p:sp>
        <p:grpSp>
          <p:nvGrpSpPr>
            <p:cNvPr id="167" name="Google Shape;1203;p37">
              <a:extLst>
                <a:ext uri="{FF2B5EF4-FFF2-40B4-BE49-F238E27FC236}">
                  <a16:creationId xmlns:a16="http://schemas.microsoft.com/office/drawing/2014/main" xmlns="" id="{E2CF587D-46AD-4CCA-9001-BBBAA9189FE7}"/>
                </a:ext>
              </a:extLst>
            </p:cNvPr>
            <p:cNvGrpSpPr/>
            <p:nvPr/>
          </p:nvGrpSpPr>
          <p:grpSpPr>
            <a:xfrm>
              <a:off x="6330056" y="2145025"/>
              <a:ext cx="1838072" cy="636350"/>
              <a:chOff x="5222700" y="3658300"/>
              <a:chExt cx="3540201" cy="636350"/>
            </a:xfrm>
          </p:grpSpPr>
          <p:sp>
            <p:nvSpPr>
              <p:cNvPr id="168" name="Google Shape;1204;p37">
                <a:extLst>
                  <a:ext uri="{FF2B5EF4-FFF2-40B4-BE49-F238E27FC236}">
                    <a16:creationId xmlns:a16="http://schemas.microsoft.com/office/drawing/2014/main" xmlns="" id="{880CA3A8-C3A0-44F5-8AD5-75D882BED18D}"/>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169" name="Google Shape;1205;p37">
                <a:extLst>
                  <a:ext uri="{FF2B5EF4-FFF2-40B4-BE49-F238E27FC236}">
                    <a16:creationId xmlns:a16="http://schemas.microsoft.com/office/drawing/2014/main" xmlns="" id="{C1945ED1-6937-40B5-8D97-746F67177E3E}"/>
                  </a:ext>
                </a:extLst>
              </p:cNvPr>
              <p:cNvSpPr txBox="1"/>
              <p:nvPr/>
            </p:nvSpPr>
            <p:spPr>
              <a:xfrm>
                <a:off x="5222700" y="3658300"/>
                <a:ext cx="3540201" cy="365700"/>
              </a:xfrm>
              <a:prstGeom prst="rect">
                <a:avLst/>
              </a:prstGeom>
              <a:noFill/>
              <a:ln>
                <a:noFill/>
              </a:ln>
            </p:spPr>
            <p:txBody>
              <a:bodyPr spcFirstLastPara="1" wrap="square" lIns="121900" tIns="121900" rIns="121900" bIns="121900" anchor="ctr" anchorCtr="0">
                <a:noAutofit/>
              </a:bodyPr>
              <a:lstStyle/>
              <a:p>
                <a:pPr lvl="0"/>
                <a:r>
                  <a:rPr lang="en-US"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Availability of local hooding with exhaust for bathrooms and kitchen.</a:t>
                </a:r>
                <a:endParaRPr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170" name="Google Shape;1244;p37">
            <a:extLst>
              <a:ext uri="{FF2B5EF4-FFF2-40B4-BE49-F238E27FC236}">
                <a16:creationId xmlns:a16="http://schemas.microsoft.com/office/drawing/2014/main" xmlns="" id="{A3E05557-C329-4D5B-93F6-3B5D4AC81390}"/>
              </a:ext>
            </a:extLst>
          </p:cNvPr>
          <p:cNvGrpSpPr/>
          <p:nvPr/>
        </p:nvGrpSpPr>
        <p:grpSpPr>
          <a:xfrm>
            <a:off x="6646032" y="2217228"/>
            <a:ext cx="3881947" cy="2198089"/>
            <a:chOff x="768813" y="3032123"/>
            <a:chExt cx="2209888" cy="1574727"/>
          </a:xfrm>
        </p:grpSpPr>
        <p:sp>
          <p:nvSpPr>
            <p:cNvPr id="171" name="Google Shape;1245;p37">
              <a:extLst>
                <a:ext uri="{FF2B5EF4-FFF2-40B4-BE49-F238E27FC236}">
                  <a16:creationId xmlns:a16="http://schemas.microsoft.com/office/drawing/2014/main" xmlns="" id="{DB5EC8A3-ACFD-41D1-A350-76FD10F4149D}"/>
                </a:ext>
              </a:extLst>
            </p:cNvPr>
            <p:cNvSpPr/>
            <p:nvPr/>
          </p:nvSpPr>
          <p:spPr>
            <a:xfrm>
              <a:off x="768813" y="3455450"/>
              <a:ext cx="2087700" cy="1151400"/>
            </a:xfrm>
            <a:prstGeom prst="roundRect">
              <a:avLst>
                <a:gd name="adj" fmla="val 16667"/>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2" name="Google Shape;1246;p37">
              <a:extLst>
                <a:ext uri="{FF2B5EF4-FFF2-40B4-BE49-F238E27FC236}">
                  <a16:creationId xmlns:a16="http://schemas.microsoft.com/office/drawing/2014/main" xmlns="" id="{E13E4405-0ACD-4D6E-8898-FDCB0F876CBB}"/>
                </a:ext>
              </a:extLst>
            </p:cNvPr>
            <p:cNvSpPr/>
            <p:nvPr/>
          </p:nvSpPr>
          <p:spPr>
            <a:xfrm>
              <a:off x="2210500" y="3032123"/>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3" name="Google Shape;1247;p37">
              <a:extLst>
                <a:ext uri="{FF2B5EF4-FFF2-40B4-BE49-F238E27FC236}">
                  <a16:creationId xmlns:a16="http://schemas.microsoft.com/office/drawing/2014/main" xmlns="" id="{EFCB979E-A58F-43DA-B232-2C8BA6C1246A}"/>
                </a:ext>
              </a:extLst>
            </p:cNvPr>
            <p:cNvSpPr/>
            <p:nvPr/>
          </p:nvSpPr>
          <p:spPr>
            <a:xfrm>
              <a:off x="2078410" y="3151607"/>
              <a:ext cx="796632"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H2.4</a:t>
              </a:r>
              <a:endParaRPr sz="3200" dirty="0">
                <a:solidFill>
                  <a:srgbClr val="434343"/>
                </a:solidFill>
              </a:endParaRPr>
            </a:p>
          </p:txBody>
        </p:sp>
        <p:grpSp>
          <p:nvGrpSpPr>
            <p:cNvPr id="206" name="Google Shape;1248;p37">
              <a:extLst>
                <a:ext uri="{FF2B5EF4-FFF2-40B4-BE49-F238E27FC236}">
                  <a16:creationId xmlns:a16="http://schemas.microsoft.com/office/drawing/2014/main" xmlns="" id="{B06E0DC9-9B21-4FB8-9A5E-3F3F2640A985}"/>
                </a:ext>
              </a:extLst>
            </p:cNvPr>
            <p:cNvGrpSpPr/>
            <p:nvPr/>
          </p:nvGrpSpPr>
          <p:grpSpPr>
            <a:xfrm>
              <a:off x="921206" y="3774288"/>
              <a:ext cx="1829678" cy="755887"/>
              <a:chOff x="5222700" y="3538763"/>
              <a:chExt cx="3524034" cy="755887"/>
            </a:xfrm>
          </p:grpSpPr>
          <p:sp>
            <p:nvSpPr>
              <p:cNvPr id="207" name="Google Shape;1249;p37">
                <a:extLst>
                  <a:ext uri="{FF2B5EF4-FFF2-40B4-BE49-F238E27FC236}">
                    <a16:creationId xmlns:a16="http://schemas.microsoft.com/office/drawing/2014/main" xmlns="" id="{95742715-2089-4317-90CF-972F8E30376D}"/>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08" name="Google Shape;1250;p37">
                <a:extLst>
                  <a:ext uri="{FF2B5EF4-FFF2-40B4-BE49-F238E27FC236}">
                    <a16:creationId xmlns:a16="http://schemas.microsoft.com/office/drawing/2014/main" xmlns="" id="{E97E9443-5257-47FD-B8E7-477A201B89AB}"/>
                  </a:ext>
                </a:extLst>
              </p:cNvPr>
              <p:cNvSpPr txBox="1"/>
              <p:nvPr/>
            </p:nvSpPr>
            <p:spPr>
              <a:xfrm>
                <a:off x="5222700" y="3538763"/>
                <a:ext cx="3524034" cy="485237"/>
              </a:xfrm>
              <a:prstGeom prst="rect">
                <a:avLst/>
              </a:prstGeom>
              <a:noFill/>
              <a:ln>
                <a:noFill/>
              </a:ln>
            </p:spPr>
            <p:txBody>
              <a:bodyPr spcFirstLastPara="1" wrap="square" lIns="121900" tIns="121900" rIns="121900" bIns="121900" anchor="ctr" anchorCtr="0">
                <a:noAutofit/>
              </a:bodyPr>
              <a:lstStyle/>
              <a:p>
                <a:pPr lvl="0"/>
                <a:r>
                  <a:rPr lang="en-US"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Utilization of  air purifiers to remove particulate matter from the indoor environment </a:t>
                </a:r>
                <a:endParaRPr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09" name="Google Shape;1184;p37">
            <a:extLst>
              <a:ext uri="{FF2B5EF4-FFF2-40B4-BE49-F238E27FC236}">
                <a16:creationId xmlns:a16="http://schemas.microsoft.com/office/drawing/2014/main" xmlns="" id="{F36EAA9B-2793-4D60-9FE9-8BEE02D8C4D4}"/>
              </a:ext>
            </a:extLst>
          </p:cNvPr>
          <p:cNvGrpSpPr/>
          <p:nvPr/>
        </p:nvGrpSpPr>
        <p:grpSpPr>
          <a:xfrm>
            <a:off x="6727208" y="4392978"/>
            <a:ext cx="4213472" cy="2042847"/>
            <a:chOff x="3473227" y="3032136"/>
            <a:chExt cx="2203687" cy="1574714"/>
          </a:xfrm>
        </p:grpSpPr>
        <p:sp>
          <p:nvSpPr>
            <p:cNvPr id="210" name="Google Shape;1185;p37">
              <a:extLst>
                <a:ext uri="{FF2B5EF4-FFF2-40B4-BE49-F238E27FC236}">
                  <a16:creationId xmlns:a16="http://schemas.microsoft.com/office/drawing/2014/main" xmlns="" id="{E2DEE176-5EBA-4A52-A1EB-4243AEE23E2A}"/>
                </a:ext>
              </a:extLst>
            </p:cNvPr>
            <p:cNvSpPr/>
            <p:nvPr/>
          </p:nvSpPr>
          <p:spPr>
            <a:xfrm>
              <a:off x="3473227" y="3455450"/>
              <a:ext cx="2087700" cy="11514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1" name="Google Shape;1186;p37">
              <a:extLst>
                <a:ext uri="{FF2B5EF4-FFF2-40B4-BE49-F238E27FC236}">
                  <a16:creationId xmlns:a16="http://schemas.microsoft.com/office/drawing/2014/main" xmlns="" id="{24DDA379-7AEE-4B22-96E1-0666BCECD824}"/>
                </a:ext>
              </a:extLst>
            </p:cNvPr>
            <p:cNvSpPr/>
            <p:nvPr/>
          </p:nvSpPr>
          <p:spPr>
            <a:xfrm>
              <a:off x="4908713" y="30321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12" name="Google Shape;1187;p37">
              <a:extLst>
                <a:ext uri="{FF2B5EF4-FFF2-40B4-BE49-F238E27FC236}">
                  <a16:creationId xmlns:a16="http://schemas.microsoft.com/office/drawing/2014/main" xmlns="" id="{DFE891EE-02B7-4E1E-80D3-308CB01EB89B}"/>
                </a:ext>
              </a:extLst>
            </p:cNvPr>
            <p:cNvSpPr/>
            <p:nvPr/>
          </p:nvSpPr>
          <p:spPr>
            <a:xfrm>
              <a:off x="4805034" y="3151622"/>
              <a:ext cx="768201"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H2.5</a:t>
              </a:r>
              <a:endParaRPr sz="3200" dirty="0">
                <a:solidFill>
                  <a:srgbClr val="434343"/>
                </a:solidFill>
              </a:endParaRPr>
            </a:p>
          </p:txBody>
        </p:sp>
        <p:grpSp>
          <p:nvGrpSpPr>
            <p:cNvPr id="213" name="Google Shape;1188;p37">
              <a:extLst>
                <a:ext uri="{FF2B5EF4-FFF2-40B4-BE49-F238E27FC236}">
                  <a16:creationId xmlns:a16="http://schemas.microsoft.com/office/drawing/2014/main" xmlns="" id="{D356C9FE-5A4F-48D2-ACF2-C651EFB51E56}"/>
                </a:ext>
              </a:extLst>
            </p:cNvPr>
            <p:cNvGrpSpPr/>
            <p:nvPr/>
          </p:nvGrpSpPr>
          <p:grpSpPr>
            <a:xfrm>
              <a:off x="3625618" y="3893825"/>
              <a:ext cx="1788787" cy="636350"/>
              <a:chOff x="5222700" y="3658300"/>
              <a:chExt cx="3445276" cy="636350"/>
            </a:xfrm>
          </p:grpSpPr>
          <p:sp>
            <p:nvSpPr>
              <p:cNvPr id="214" name="Google Shape;1189;p37">
                <a:extLst>
                  <a:ext uri="{FF2B5EF4-FFF2-40B4-BE49-F238E27FC236}">
                    <a16:creationId xmlns:a16="http://schemas.microsoft.com/office/drawing/2014/main" xmlns="" id="{BD6978BE-B462-41BD-A5F4-C37D3D799538}"/>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15" name="Google Shape;1190;p37">
                <a:extLst>
                  <a:ext uri="{FF2B5EF4-FFF2-40B4-BE49-F238E27FC236}">
                    <a16:creationId xmlns:a16="http://schemas.microsoft.com/office/drawing/2014/main" xmlns="" id="{A8348A9F-A371-4A8D-93ED-69879534D3CF}"/>
                  </a:ext>
                </a:extLst>
              </p:cNvPr>
              <p:cNvSpPr txBox="1"/>
              <p:nvPr/>
            </p:nvSpPr>
            <p:spPr>
              <a:xfrm>
                <a:off x="5222700" y="3658300"/>
                <a:ext cx="3445276"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Natural Ventilation is being maintained at the hospital premises</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spTree>
    <p:extLst>
      <p:ext uri="{BB962C8B-B14F-4D97-AF65-F5344CB8AC3E}">
        <p14:creationId xmlns:p14="http://schemas.microsoft.com/office/powerpoint/2010/main" xmlns="" val="696110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50</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n all States/UTs, the top ranked DH will get best ‘eco-friendly’ award 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marL="457189" indent="-457189" algn="just">
                <a:lnSpc>
                  <a:spcPct val="107000"/>
                </a:lnSpc>
                <a:spcAft>
                  <a:spcPts val="1067"/>
                </a:spcAft>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CHC/SDH Award: - In all States/UTs, the top ranked CHC/SDH will receive an ‘eco-friendly’ award in CHC/SDH </a:t>
              </a:r>
              <a:r>
                <a:rPr lang="en-US" sz="1800" dirty="0" err="1">
                  <a:latin typeface="Cambria" panose="02040503050406030204" pitchFamily="18" charset="0"/>
                  <a:ea typeface="Calibri" panose="020F0502020204030204" pitchFamily="34" charset="0"/>
                  <a:cs typeface="Times New Roman" panose="02020603050405020304" pitchFamily="18" charset="0"/>
                </a:rPr>
                <a:t>categor</a:t>
              </a:r>
              <a:r>
                <a:rPr lang="en-US" sz="1800" b="1" i="1" dirty="0" err="1">
                  <a:latin typeface="Cambria" panose="02040503050406030204" pitchFamily="18" charset="0"/>
                  <a:ea typeface="Calibri" panose="020F0502020204030204" pitchFamily="34" charset="0"/>
                  <a:cs typeface="Times New Roman" panose="02020603050405020304" pitchFamily="18" charset="0"/>
                </a:rPr>
                <a:t>ent</a:t>
              </a:r>
              <a:r>
                <a:rPr lang="en-US" sz="1800" dirty="0">
                  <a:latin typeface="Cambria" panose="02040503050406030204" pitchFamily="18" charset="0"/>
                  <a:ea typeface="Calibri" panose="020F0502020204030204" pitchFamily="34" charset="0"/>
                  <a:cs typeface="Times New Roman" panose="02020603050405020304" pitchFamily="18" charset="0"/>
                </a:rPr>
                <a:t>.</a:t>
              </a:r>
              <a:endParaRPr lang="en-US" dirty="0"/>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49</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787942" y="347589"/>
            <a:ext cx="4656627" cy="3388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libri" panose="020F0502020204030204" pitchFamily="34" charset="0"/>
                <a:cs typeface="Times New Roman" panose="02020603050405020304" pitchFamily="18" charset="0"/>
              </a:rPr>
              <a:t>Implementation strategy</a:t>
            </a:r>
            <a:endParaRPr lang="en-IN" sz="2000"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D6853E24-1082-426B-8261-3C65D6E38160}"/>
              </a:ext>
            </a:extLst>
          </p:cNvPr>
          <p:cNvSpPr/>
          <p:nvPr/>
        </p:nvSpPr>
        <p:spPr>
          <a:xfrm flipH="1">
            <a:off x="787943" y="771902"/>
            <a:ext cx="4656626" cy="46350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nSpc>
                <a:spcPct val="107000"/>
              </a:lnSpc>
              <a:spcAft>
                <a:spcPts val="1067"/>
              </a:spcAft>
              <a:buFont typeface="Wingdings" panose="05000000000000000000" pitchFamily="2" charset="2"/>
              <a:buChar char="q"/>
            </a:pPr>
            <a:r>
              <a:rPr lang="en-US" dirty="0">
                <a:latin typeface="Cambria" panose="02040503050406030204" pitchFamily="18" charset="0"/>
                <a:ea typeface="Cambria" panose="02040503050406030204" pitchFamily="18" charset="0"/>
              </a:rPr>
              <a:t>Scrolling of AQI</a:t>
            </a:r>
          </a:p>
          <a:p>
            <a:pPr marL="380990" indent="-380990" algn="just">
              <a:lnSpc>
                <a:spcPct val="107000"/>
              </a:lnSpc>
              <a:spcAft>
                <a:spcPts val="1067"/>
              </a:spcAft>
              <a:buFont typeface="Wingdings" panose="05000000000000000000" pitchFamily="2" charset="2"/>
              <a:buChar char="q"/>
            </a:pPr>
            <a:r>
              <a:rPr lang="en-US" sz="1800" dirty="0">
                <a:latin typeface="Cambria" panose="02040503050406030204" pitchFamily="18" charset="0"/>
                <a:ea typeface="Cambria" panose="02040503050406030204" pitchFamily="18" charset="0"/>
              </a:rPr>
              <a:t>Reduce air quality problems resulting from construction activities, and promote comfort and well-being of construction workers and building occupants. </a:t>
            </a:r>
          </a:p>
          <a:p>
            <a:pPr marL="380990" indent="-380990" algn="just">
              <a:lnSpc>
                <a:spcPct val="107000"/>
              </a:lnSpc>
              <a:spcAft>
                <a:spcPts val="1067"/>
              </a:spcAft>
              <a:buFont typeface="Wingdings" panose="05000000000000000000" pitchFamily="2" charset="2"/>
              <a:buChar char="q"/>
            </a:pPr>
            <a:r>
              <a:rPr lang="en-US" sz="1800" dirty="0">
                <a:latin typeface="Cambria" panose="02040503050406030204" pitchFamily="18" charset="0"/>
                <a:ea typeface="Cambria" panose="02040503050406030204" pitchFamily="18" charset="0"/>
              </a:rPr>
              <a:t>Develop and implement an Indoor Air Quality (IAQ) management plan during construction and pre-occupancy phase, addressing the following measures, as applicable</a:t>
            </a:r>
          </a:p>
        </p:txBody>
      </p:sp>
      <p:sp>
        <p:nvSpPr>
          <p:cNvPr id="150" name="Rectangle 149">
            <a:extLst>
              <a:ext uri="{FF2B5EF4-FFF2-40B4-BE49-F238E27FC236}">
                <a16:creationId xmlns:a16="http://schemas.microsoft.com/office/drawing/2014/main" xmlns="" id="{E58E4363-CAA1-4502-AEAF-5FED064A9E9F}"/>
              </a:ext>
            </a:extLst>
          </p:cNvPr>
          <p:cNvSpPr/>
          <p:nvPr/>
        </p:nvSpPr>
        <p:spPr>
          <a:xfrm flipH="1">
            <a:off x="6549732" y="823965"/>
            <a:ext cx="4598945" cy="458297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80990" indent="-380990" algn="just">
              <a:lnSpc>
                <a:spcPct val="107000"/>
              </a:lnSpc>
              <a:spcAft>
                <a:spcPts val="1067"/>
              </a:spcAft>
              <a:buFont typeface="Wingdings" panose="05000000000000000000" pitchFamily="2" charset="2"/>
              <a:buChar char="q"/>
            </a:pPr>
            <a:endParaRPr lang="en-IN" sz="18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48" name="Picture 147" descr="Air Quality Displays - Air Quality Display Board Manufacturer from Pune">
            <a:extLst>
              <a:ext uri="{FF2B5EF4-FFF2-40B4-BE49-F238E27FC236}">
                <a16:creationId xmlns:a16="http://schemas.microsoft.com/office/drawing/2014/main" xmlns="" id="{DF8700C2-631B-40C7-A579-ABD1463DA3E9}"/>
              </a:ext>
            </a:extLst>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6594160" y="430573"/>
            <a:ext cx="4552606" cy="5846052"/>
          </a:xfrm>
          <a:prstGeom prst="rect">
            <a:avLst/>
          </a:prstGeom>
          <a:noFill/>
          <a:ln>
            <a:noFill/>
          </a:ln>
        </p:spPr>
      </p:pic>
    </p:spTree>
    <p:extLst>
      <p:ext uri="{BB962C8B-B14F-4D97-AF65-F5344CB8AC3E}">
        <p14:creationId xmlns:p14="http://schemas.microsoft.com/office/powerpoint/2010/main" xmlns="" val="24862781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2A938B-A1D9-4E1F-8A30-DA5931A8DA48}"/>
              </a:ext>
            </a:extLst>
          </p:cNvPr>
          <p:cNvSpPr>
            <a:spLocks noGrp="1"/>
          </p:cNvSpPr>
          <p:nvPr>
            <p:ph type="title"/>
          </p:nvPr>
        </p:nvSpPr>
        <p:spPr/>
        <p:txBody>
          <a:bodyPr/>
          <a:lstStyle/>
          <a:p>
            <a:endParaRPr lang="en-IN"/>
          </a:p>
        </p:txBody>
      </p:sp>
      <p:graphicFrame>
        <p:nvGraphicFramePr>
          <p:cNvPr id="3" name="Table 2">
            <a:extLst>
              <a:ext uri="{FF2B5EF4-FFF2-40B4-BE49-F238E27FC236}">
                <a16:creationId xmlns:a16="http://schemas.microsoft.com/office/drawing/2014/main" xmlns="" id="{0D5B2622-1EA4-4C33-BC09-FF3AE794913C}"/>
              </a:ext>
            </a:extLst>
          </p:cNvPr>
          <p:cNvGraphicFramePr>
            <a:graphicFrameLocks noGrp="1"/>
          </p:cNvGraphicFramePr>
          <p:nvPr/>
        </p:nvGraphicFramePr>
        <p:xfrm>
          <a:off x="375920" y="156734"/>
          <a:ext cx="11572239" cy="6696967"/>
        </p:xfrm>
        <a:graphic>
          <a:graphicData uri="http://schemas.openxmlformats.org/drawingml/2006/table">
            <a:tbl>
              <a:tblPr firstRow="1" firstCol="1" bandRow="1">
                <a:tableStyleId>{5C22544A-7EE6-4342-B048-85BDC9FD1C3A}</a:tableStyleId>
              </a:tblPr>
              <a:tblGrid>
                <a:gridCol w="1556725">
                  <a:extLst>
                    <a:ext uri="{9D8B030D-6E8A-4147-A177-3AD203B41FA5}">
                      <a16:colId xmlns:a16="http://schemas.microsoft.com/office/drawing/2014/main" xmlns="" val="645009680"/>
                    </a:ext>
                  </a:extLst>
                </a:gridCol>
                <a:gridCol w="1556725">
                  <a:extLst>
                    <a:ext uri="{9D8B030D-6E8A-4147-A177-3AD203B41FA5}">
                      <a16:colId xmlns:a16="http://schemas.microsoft.com/office/drawing/2014/main" xmlns="" val="3315467692"/>
                    </a:ext>
                  </a:extLst>
                </a:gridCol>
                <a:gridCol w="1556725">
                  <a:extLst>
                    <a:ext uri="{9D8B030D-6E8A-4147-A177-3AD203B41FA5}">
                      <a16:colId xmlns:a16="http://schemas.microsoft.com/office/drawing/2014/main" xmlns="" val="2686393071"/>
                    </a:ext>
                  </a:extLst>
                </a:gridCol>
                <a:gridCol w="6902064">
                  <a:extLst>
                    <a:ext uri="{9D8B030D-6E8A-4147-A177-3AD203B41FA5}">
                      <a16:colId xmlns:a16="http://schemas.microsoft.com/office/drawing/2014/main" xmlns="" val="722650311"/>
                    </a:ext>
                  </a:extLst>
                </a:gridCol>
              </a:tblGrid>
              <a:tr h="558917">
                <a:tc gridSpan="4">
                  <a:txBody>
                    <a:bodyPr/>
                    <a:lstStyle/>
                    <a:p>
                      <a:pPr algn="ctr">
                        <a:lnSpc>
                          <a:spcPct val="115000"/>
                        </a:lnSpc>
                        <a:spcAft>
                          <a:spcPts val="1580"/>
                        </a:spcAft>
                      </a:pPr>
                      <a:r>
                        <a:rPr lang="en-IN" sz="2400" dirty="0">
                          <a:solidFill>
                            <a:schemeClr val="tx1"/>
                          </a:solidFill>
                          <a:effectLst/>
                          <a:latin typeface="Cambria" panose="02040503050406030204" pitchFamily="18" charset="0"/>
                          <a:ea typeface="Cambria" panose="02040503050406030204" pitchFamily="18" charset="0"/>
                        </a:rPr>
                        <a:t>AQI Basics for Ozone and Particle Pollution</a:t>
                      </a:r>
                      <a:endParaRPr lang="en-IN" sz="2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nchor="ctr">
                    <a:solidFill>
                      <a:schemeClr val="accent2">
                        <a:lumMod val="40000"/>
                        <a:lumOff val="6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390402407"/>
                  </a:ext>
                </a:extLst>
              </a:tr>
              <a:tr h="863052">
                <a:tc>
                  <a:txBody>
                    <a:bodyPr/>
                    <a:lstStyle/>
                    <a:p>
                      <a:pPr>
                        <a:lnSpc>
                          <a:spcPct val="115000"/>
                        </a:lnSpc>
                        <a:spcAft>
                          <a:spcPts val="1580"/>
                        </a:spcAft>
                      </a:pPr>
                      <a:r>
                        <a:rPr lang="en-IN" sz="1900">
                          <a:solidFill>
                            <a:schemeClr val="tx1"/>
                          </a:solidFill>
                          <a:effectLst/>
                          <a:latin typeface="Cambria" panose="02040503050406030204" pitchFamily="18" charset="0"/>
                          <a:ea typeface="Cambria" panose="02040503050406030204" pitchFamily="18" charset="0"/>
                        </a:rPr>
                        <a:t>Daily AQI Color</a:t>
                      </a:r>
                      <a:endParaRPr lang="en-IN" sz="19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nchor="b">
                    <a:solidFill>
                      <a:schemeClr val="accent2">
                        <a:lumMod val="40000"/>
                        <a:lumOff val="60000"/>
                      </a:schemeClr>
                    </a:solidFill>
                  </a:tcPr>
                </a:tc>
                <a:tc>
                  <a:txBody>
                    <a:bodyPr/>
                    <a:lstStyle/>
                    <a:p>
                      <a:pPr>
                        <a:lnSpc>
                          <a:spcPct val="115000"/>
                        </a:lnSpc>
                        <a:spcAft>
                          <a:spcPts val="1580"/>
                        </a:spcAft>
                      </a:pPr>
                      <a:r>
                        <a:rPr lang="en-IN" sz="1700">
                          <a:solidFill>
                            <a:schemeClr val="tx1"/>
                          </a:solidFill>
                          <a:effectLst/>
                          <a:latin typeface="Cambria" panose="02040503050406030204" pitchFamily="18" charset="0"/>
                          <a:ea typeface="Cambria" panose="02040503050406030204" pitchFamily="18" charset="0"/>
                        </a:rPr>
                        <a:t>Levels of Concern</a:t>
                      </a:r>
                      <a:endParaRPr lang="en-IN" sz="17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nchor="b">
                    <a:solidFill>
                      <a:schemeClr val="accent2">
                        <a:lumMod val="40000"/>
                        <a:lumOff val="60000"/>
                      </a:schemeClr>
                    </a:solidFill>
                  </a:tcPr>
                </a:tc>
                <a:tc>
                  <a:txBody>
                    <a:bodyPr/>
                    <a:lstStyle/>
                    <a:p>
                      <a:pP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Values of Index</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nchor="b">
                    <a:solidFill>
                      <a:schemeClr val="accent2">
                        <a:lumMod val="40000"/>
                        <a:lumOff val="60000"/>
                      </a:schemeClr>
                    </a:solidFill>
                  </a:tcPr>
                </a:tc>
                <a:tc>
                  <a:txBody>
                    <a:bodyPr/>
                    <a:lstStyle/>
                    <a:p>
                      <a:pP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Description of Air Quality</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nchor="b">
                    <a:solidFill>
                      <a:schemeClr val="accent2">
                        <a:lumMod val="40000"/>
                        <a:lumOff val="60000"/>
                      </a:schemeClr>
                    </a:solidFill>
                  </a:tcPr>
                </a:tc>
                <a:extLst>
                  <a:ext uri="{0D108BD9-81ED-4DB2-BD59-A6C34878D82A}">
                    <a16:rowId xmlns:a16="http://schemas.microsoft.com/office/drawing/2014/main" xmlns="" val="1677255091"/>
                  </a:ext>
                </a:extLst>
              </a:tr>
              <a:tr h="510360">
                <a:tc>
                  <a:txBody>
                    <a:bodyPr/>
                    <a:lstStyle/>
                    <a:p>
                      <a:pPr algn="ctr">
                        <a:lnSpc>
                          <a:spcPct val="115000"/>
                        </a:lnSpc>
                        <a:spcAft>
                          <a:spcPts val="1580"/>
                        </a:spcAft>
                      </a:pPr>
                      <a:r>
                        <a:rPr lang="en-IN" sz="1900" dirty="0">
                          <a:solidFill>
                            <a:schemeClr val="tx1"/>
                          </a:solidFill>
                          <a:effectLst/>
                          <a:latin typeface="Cambria" panose="02040503050406030204" pitchFamily="18" charset="0"/>
                          <a:ea typeface="Cambria" panose="02040503050406030204" pitchFamily="18" charset="0"/>
                        </a:rPr>
                        <a:t>Green</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chemeClr val="accent2">
                        <a:lumMod val="75000"/>
                      </a:schemeClr>
                    </a:solidFill>
                  </a:tcPr>
                </a:tc>
                <a:tc>
                  <a:txBody>
                    <a:bodyPr/>
                    <a:lstStyle/>
                    <a:p>
                      <a:pPr algn="ct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Good</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chemeClr val="accent2">
                        <a:lumMod val="75000"/>
                      </a:schemeClr>
                    </a:solidFill>
                  </a:tcPr>
                </a:tc>
                <a:tc>
                  <a:txBody>
                    <a:bodyPr/>
                    <a:lstStyle/>
                    <a:p>
                      <a:pPr algn="ct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0 to 50</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chemeClr val="accent2">
                        <a:lumMod val="75000"/>
                      </a:schemeClr>
                    </a:solidFill>
                  </a:tcPr>
                </a:tc>
                <a:tc>
                  <a:txBody>
                    <a:bodyPr/>
                    <a:lstStyle/>
                    <a:p>
                      <a:pP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Air quality is satisfactory, and air pollution poses little or no risk.</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chemeClr val="accent2">
                        <a:lumMod val="75000"/>
                      </a:schemeClr>
                    </a:solidFill>
                  </a:tcPr>
                </a:tc>
                <a:extLst>
                  <a:ext uri="{0D108BD9-81ED-4DB2-BD59-A6C34878D82A}">
                    <a16:rowId xmlns:a16="http://schemas.microsoft.com/office/drawing/2014/main" xmlns="" val="2649830848"/>
                  </a:ext>
                </a:extLst>
              </a:tr>
              <a:tr h="814765">
                <a:tc>
                  <a:txBody>
                    <a:bodyPr/>
                    <a:lstStyle/>
                    <a:p>
                      <a:pPr algn="ctr">
                        <a:lnSpc>
                          <a:spcPct val="115000"/>
                        </a:lnSpc>
                        <a:spcAft>
                          <a:spcPts val="1580"/>
                        </a:spcAft>
                      </a:pPr>
                      <a:r>
                        <a:rPr lang="en-IN" sz="1900" dirty="0">
                          <a:solidFill>
                            <a:schemeClr val="tx1"/>
                          </a:solidFill>
                          <a:effectLst/>
                          <a:latin typeface="Cambria" panose="02040503050406030204" pitchFamily="18" charset="0"/>
                          <a:ea typeface="Cambria" panose="02040503050406030204" pitchFamily="18" charset="0"/>
                        </a:rPr>
                        <a:t>Yellow</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FFFF00"/>
                    </a:solidFill>
                  </a:tcPr>
                </a:tc>
                <a:tc>
                  <a:txBody>
                    <a:bodyPr/>
                    <a:lstStyle/>
                    <a:p>
                      <a:pPr algn="ct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Moderate</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FFFF00"/>
                    </a:solidFill>
                  </a:tcPr>
                </a:tc>
                <a:tc>
                  <a:txBody>
                    <a:bodyPr/>
                    <a:lstStyle/>
                    <a:p>
                      <a:pPr algn="ct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51 to 100</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FFFF00"/>
                    </a:solidFill>
                  </a:tcPr>
                </a:tc>
                <a:tc>
                  <a:txBody>
                    <a:bodyPr/>
                    <a:lstStyle/>
                    <a:p>
                      <a:pP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Air quality is acceptable. However, there may be a risk for some people, particularly those who are unusually sensitive to air pollution.</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FFFF00"/>
                    </a:solidFill>
                  </a:tcPr>
                </a:tc>
                <a:extLst>
                  <a:ext uri="{0D108BD9-81ED-4DB2-BD59-A6C34878D82A}">
                    <a16:rowId xmlns:a16="http://schemas.microsoft.com/office/drawing/2014/main" xmlns="" val="2415689727"/>
                  </a:ext>
                </a:extLst>
              </a:tr>
              <a:tr h="1142265">
                <a:tc>
                  <a:txBody>
                    <a:bodyPr/>
                    <a:lstStyle/>
                    <a:p>
                      <a:pPr algn="ctr">
                        <a:lnSpc>
                          <a:spcPct val="115000"/>
                        </a:lnSpc>
                        <a:spcAft>
                          <a:spcPts val="1580"/>
                        </a:spcAft>
                      </a:pPr>
                      <a:r>
                        <a:rPr lang="en-IN" sz="1900" dirty="0">
                          <a:solidFill>
                            <a:schemeClr val="tx1"/>
                          </a:solidFill>
                          <a:effectLst/>
                          <a:latin typeface="Cambria" panose="02040503050406030204" pitchFamily="18" charset="0"/>
                          <a:ea typeface="Cambria" panose="02040503050406030204" pitchFamily="18" charset="0"/>
                        </a:rPr>
                        <a:t>Orange</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FFC000"/>
                    </a:solidFill>
                  </a:tcPr>
                </a:tc>
                <a:tc>
                  <a:txBody>
                    <a:bodyPr/>
                    <a:lstStyle/>
                    <a:p>
                      <a:pPr algn="ct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Unhealthy for Sensitive Groups</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FFC000"/>
                    </a:solidFill>
                  </a:tcPr>
                </a:tc>
                <a:tc>
                  <a:txBody>
                    <a:bodyPr/>
                    <a:lstStyle/>
                    <a:p>
                      <a:pPr algn="ct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101 to 150</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FFC000"/>
                    </a:solidFill>
                  </a:tcPr>
                </a:tc>
                <a:tc>
                  <a:txBody>
                    <a:bodyPr/>
                    <a:lstStyle/>
                    <a:p>
                      <a:pP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Members of sensitive groups may experience health effects. The general public is less likely to be affected.</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FFC000"/>
                    </a:solidFill>
                  </a:tcPr>
                </a:tc>
                <a:extLst>
                  <a:ext uri="{0D108BD9-81ED-4DB2-BD59-A6C34878D82A}">
                    <a16:rowId xmlns:a16="http://schemas.microsoft.com/office/drawing/2014/main" xmlns="" val="2737175545"/>
                  </a:ext>
                </a:extLst>
              </a:tr>
              <a:tr h="1142265">
                <a:tc>
                  <a:txBody>
                    <a:bodyPr/>
                    <a:lstStyle/>
                    <a:p>
                      <a:pPr algn="ctr">
                        <a:lnSpc>
                          <a:spcPct val="115000"/>
                        </a:lnSpc>
                        <a:spcAft>
                          <a:spcPts val="1580"/>
                        </a:spcAft>
                      </a:pPr>
                      <a:r>
                        <a:rPr lang="en-IN" sz="1900" dirty="0">
                          <a:solidFill>
                            <a:schemeClr val="tx1"/>
                          </a:solidFill>
                          <a:effectLst/>
                          <a:latin typeface="Cambria" panose="02040503050406030204" pitchFamily="18" charset="0"/>
                          <a:ea typeface="Cambria" panose="02040503050406030204" pitchFamily="18" charset="0"/>
                        </a:rPr>
                        <a:t>Red</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FF0000"/>
                    </a:solidFill>
                  </a:tcPr>
                </a:tc>
                <a:tc>
                  <a:txBody>
                    <a:bodyPr/>
                    <a:lstStyle/>
                    <a:p>
                      <a:pPr algn="ct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Unhealthy</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FF0000"/>
                    </a:solidFill>
                  </a:tcPr>
                </a:tc>
                <a:tc>
                  <a:txBody>
                    <a:bodyPr/>
                    <a:lstStyle/>
                    <a:p>
                      <a:pPr algn="ct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151 to 200</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FF0000"/>
                    </a:solidFill>
                  </a:tcPr>
                </a:tc>
                <a:tc>
                  <a:txBody>
                    <a:bodyPr/>
                    <a:lstStyle/>
                    <a:p>
                      <a:pP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Some members of the general public may experience health effects; members of sensitive groups may experience more serious health effects.</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FF0000"/>
                    </a:solidFill>
                  </a:tcPr>
                </a:tc>
                <a:extLst>
                  <a:ext uri="{0D108BD9-81ED-4DB2-BD59-A6C34878D82A}">
                    <a16:rowId xmlns:a16="http://schemas.microsoft.com/office/drawing/2014/main" xmlns="" val="574779866"/>
                  </a:ext>
                </a:extLst>
              </a:tr>
              <a:tr h="814765">
                <a:tc>
                  <a:txBody>
                    <a:bodyPr/>
                    <a:lstStyle/>
                    <a:p>
                      <a:pPr algn="ctr">
                        <a:lnSpc>
                          <a:spcPct val="115000"/>
                        </a:lnSpc>
                        <a:spcAft>
                          <a:spcPts val="1580"/>
                        </a:spcAft>
                      </a:pPr>
                      <a:r>
                        <a:rPr lang="en-IN" sz="1900" dirty="0">
                          <a:solidFill>
                            <a:schemeClr val="tx1"/>
                          </a:solidFill>
                          <a:effectLst/>
                          <a:latin typeface="Cambria" panose="02040503050406030204" pitchFamily="18" charset="0"/>
                          <a:ea typeface="Cambria" panose="02040503050406030204" pitchFamily="18" charset="0"/>
                        </a:rPr>
                        <a:t>Purple</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7030A0"/>
                    </a:solidFill>
                  </a:tcPr>
                </a:tc>
                <a:tc>
                  <a:txBody>
                    <a:bodyPr/>
                    <a:lstStyle/>
                    <a:p>
                      <a:pPr algn="ct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Very Unhealthy</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7030A0"/>
                    </a:solidFill>
                  </a:tcPr>
                </a:tc>
                <a:tc>
                  <a:txBody>
                    <a:bodyPr/>
                    <a:lstStyle/>
                    <a:p>
                      <a:pPr algn="ct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201 to 300</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7030A0"/>
                    </a:solidFill>
                  </a:tcPr>
                </a:tc>
                <a:tc>
                  <a:txBody>
                    <a:bodyPr/>
                    <a:lstStyle/>
                    <a:p>
                      <a:pP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Health alert: The risk of health effects is increased for everyone.</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7030A0"/>
                    </a:solidFill>
                  </a:tcPr>
                </a:tc>
                <a:extLst>
                  <a:ext uri="{0D108BD9-81ED-4DB2-BD59-A6C34878D82A}">
                    <a16:rowId xmlns:a16="http://schemas.microsoft.com/office/drawing/2014/main" xmlns="" val="1406244912"/>
                  </a:ext>
                </a:extLst>
              </a:tr>
              <a:tr h="814765">
                <a:tc>
                  <a:txBody>
                    <a:bodyPr/>
                    <a:lstStyle/>
                    <a:p>
                      <a:pPr algn="ctr">
                        <a:lnSpc>
                          <a:spcPct val="115000"/>
                        </a:lnSpc>
                        <a:spcAft>
                          <a:spcPts val="1580"/>
                        </a:spcAft>
                      </a:pPr>
                      <a:r>
                        <a:rPr lang="en-IN" sz="1900" dirty="0">
                          <a:solidFill>
                            <a:schemeClr val="tx1"/>
                          </a:solidFill>
                          <a:effectLst/>
                          <a:latin typeface="Cambria" panose="02040503050406030204" pitchFamily="18" charset="0"/>
                          <a:ea typeface="Cambria" panose="02040503050406030204" pitchFamily="18" charset="0"/>
                        </a:rPr>
                        <a:t>Maroon</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C00000"/>
                    </a:solidFill>
                  </a:tcPr>
                </a:tc>
                <a:tc>
                  <a:txBody>
                    <a:bodyPr/>
                    <a:lstStyle/>
                    <a:p>
                      <a:pPr algn="ct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Hazardous</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C00000"/>
                    </a:solidFill>
                  </a:tcPr>
                </a:tc>
                <a:tc>
                  <a:txBody>
                    <a:bodyPr/>
                    <a:lstStyle/>
                    <a:p>
                      <a:pPr algn="ct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301 and higher</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C00000"/>
                    </a:solidFill>
                  </a:tcPr>
                </a:tc>
                <a:tc>
                  <a:txBody>
                    <a:bodyPr/>
                    <a:lstStyle/>
                    <a:p>
                      <a:pPr>
                        <a:lnSpc>
                          <a:spcPct val="115000"/>
                        </a:lnSpc>
                        <a:spcAft>
                          <a:spcPts val="1580"/>
                        </a:spcAft>
                      </a:pPr>
                      <a:r>
                        <a:rPr lang="en-IN" sz="1700" dirty="0">
                          <a:solidFill>
                            <a:schemeClr val="tx1"/>
                          </a:solidFill>
                          <a:effectLst/>
                          <a:latin typeface="Cambria" panose="02040503050406030204" pitchFamily="18" charset="0"/>
                          <a:ea typeface="Cambria" panose="02040503050406030204" pitchFamily="18" charset="0"/>
                        </a:rPr>
                        <a:t>Health warning of emergency conditions: everyone is more likely to be affected.</a:t>
                      </a:r>
                      <a:endParaRPr lang="en-IN"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87053" marR="87053" marT="87053" marB="87053">
                    <a:solidFill>
                      <a:srgbClr val="C00000"/>
                    </a:solidFill>
                  </a:tcPr>
                </a:tc>
                <a:extLst>
                  <a:ext uri="{0D108BD9-81ED-4DB2-BD59-A6C34878D82A}">
                    <a16:rowId xmlns:a16="http://schemas.microsoft.com/office/drawing/2014/main" xmlns="" val="1577929609"/>
                  </a:ext>
                </a:extLst>
              </a:tr>
            </a:tbl>
          </a:graphicData>
        </a:graphic>
      </p:graphicFrame>
    </p:spTree>
    <p:extLst>
      <p:ext uri="{BB962C8B-B14F-4D97-AF65-F5344CB8AC3E}">
        <p14:creationId xmlns:p14="http://schemas.microsoft.com/office/powerpoint/2010/main" xmlns="" val="1265200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795"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53</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52</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787942" y="347589"/>
            <a:ext cx="4656627" cy="3388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mbria" panose="02040503050406030204" pitchFamily="18" charset="0"/>
                <a:cs typeface="Times New Roman" panose="02020603050405020304" pitchFamily="18" charset="0"/>
              </a:rPr>
              <a:t>H2 in continuation……</a:t>
            </a:r>
            <a:endParaRPr lang="en-IN" sz="2000" b="1" dirty="0">
              <a:latin typeface="Cambria" panose="02040503050406030204" pitchFamily="18" charset="0"/>
              <a:ea typeface="Cambria" panose="02040503050406030204" pitchFamily="18" charset="0"/>
            </a:endParaRPr>
          </a:p>
        </p:txBody>
      </p:sp>
      <p:grpSp>
        <p:nvGrpSpPr>
          <p:cNvPr id="149" name="Google Shape;1172;p37">
            <a:extLst>
              <a:ext uri="{FF2B5EF4-FFF2-40B4-BE49-F238E27FC236}">
                <a16:creationId xmlns:a16="http://schemas.microsoft.com/office/drawing/2014/main" xmlns="" id="{FB679E9C-CFD6-4495-BD15-16C6D3F81B3E}"/>
              </a:ext>
            </a:extLst>
          </p:cNvPr>
          <p:cNvGrpSpPr/>
          <p:nvPr/>
        </p:nvGrpSpPr>
        <p:grpSpPr>
          <a:xfrm>
            <a:off x="1025084" y="741597"/>
            <a:ext cx="3851716" cy="2283612"/>
            <a:chOff x="768813" y="1283325"/>
            <a:chExt cx="2209900" cy="1574725"/>
          </a:xfrm>
        </p:grpSpPr>
        <p:sp>
          <p:nvSpPr>
            <p:cNvPr id="151" name="Google Shape;1173;p37">
              <a:extLst>
                <a:ext uri="{FF2B5EF4-FFF2-40B4-BE49-F238E27FC236}">
                  <a16:creationId xmlns:a16="http://schemas.microsoft.com/office/drawing/2014/main" xmlns="" id="{F9D9FBE8-354A-4B95-B86D-E5AAB3602E62}"/>
                </a:ext>
              </a:extLst>
            </p:cNvPr>
            <p:cNvSpPr/>
            <p:nvPr/>
          </p:nvSpPr>
          <p:spPr>
            <a:xfrm>
              <a:off x="768813" y="1706650"/>
              <a:ext cx="2087700" cy="11514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2" name="Google Shape;1174;p37">
              <a:extLst>
                <a:ext uri="{FF2B5EF4-FFF2-40B4-BE49-F238E27FC236}">
                  <a16:creationId xmlns:a16="http://schemas.microsoft.com/office/drawing/2014/main" xmlns="" id="{3E73D10D-B60E-46B2-B256-6798DC13FF86}"/>
                </a:ext>
              </a:extLst>
            </p:cNvPr>
            <p:cNvSpPr/>
            <p:nvPr/>
          </p:nvSpPr>
          <p:spPr>
            <a:xfrm>
              <a:off x="2210512" y="1283325"/>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5EB2FC"/>
            </a:solidFill>
            <a:ln>
              <a:noFill/>
            </a:ln>
          </p:spPr>
          <p:txBody>
            <a:bodyPr spcFirstLastPara="1" wrap="square" lIns="121900" tIns="121900" rIns="121900" bIns="121900" anchor="ctr" anchorCtr="0">
              <a:noAutofit/>
            </a:bodyPr>
            <a:lstStyle/>
            <a:p>
              <a:endParaRPr sz="2400"/>
            </a:p>
          </p:txBody>
        </p:sp>
        <p:sp>
          <p:nvSpPr>
            <p:cNvPr id="153" name="Google Shape;1175;p37">
              <a:extLst>
                <a:ext uri="{FF2B5EF4-FFF2-40B4-BE49-F238E27FC236}">
                  <a16:creationId xmlns:a16="http://schemas.microsoft.com/office/drawing/2014/main" xmlns="" id="{6711F386-376B-4E81-AF76-976D367342BE}"/>
                </a:ext>
              </a:extLst>
            </p:cNvPr>
            <p:cNvSpPr/>
            <p:nvPr/>
          </p:nvSpPr>
          <p:spPr>
            <a:xfrm>
              <a:off x="2106830" y="1402808"/>
              <a:ext cx="768222"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H2.6</a:t>
              </a:r>
              <a:endParaRPr sz="3200" dirty="0">
                <a:solidFill>
                  <a:srgbClr val="434343"/>
                </a:solidFill>
              </a:endParaRPr>
            </a:p>
          </p:txBody>
        </p:sp>
        <p:grpSp>
          <p:nvGrpSpPr>
            <p:cNvPr id="154" name="Google Shape;1176;p37">
              <a:extLst>
                <a:ext uri="{FF2B5EF4-FFF2-40B4-BE49-F238E27FC236}">
                  <a16:creationId xmlns:a16="http://schemas.microsoft.com/office/drawing/2014/main" xmlns="" id="{A338C808-B421-4F79-8C2E-DEC1AEF23D11}"/>
                </a:ext>
              </a:extLst>
            </p:cNvPr>
            <p:cNvGrpSpPr/>
            <p:nvPr/>
          </p:nvGrpSpPr>
          <p:grpSpPr>
            <a:xfrm>
              <a:off x="921206" y="2145025"/>
              <a:ext cx="1829678" cy="636350"/>
              <a:chOff x="5222700" y="3658300"/>
              <a:chExt cx="3524034" cy="636350"/>
            </a:xfrm>
          </p:grpSpPr>
          <p:sp>
            <p:nvSpPr>
              <p:cNvPr id="155" name="Google Shape;1177;p37">
                <a:extLst>
                  <a:ext uri="{FF2B5EF4-FFF2-40B4-BE49-F238E27FC236}">
                    <a16:creationId xmlns:a16="http://schemas.microsoft.com/office/drawing/2014/main" xmlns="" id="{04014825-F7DE-4611-A659-00788DEF4C83}"/>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156" name="Google Shape;1178;p37">
                <a:extLst>
                  <a:ext uri="{FF2B5EF4-FFF2-40B4-BE49-F238E27FC236}">
                    <a16:creationId xmlns:a16="http://schemas.microsoft.com/office/drawing/2014/main" xmlns="" id="{DD536760-D74C-4807-8FC3-347DC88C1F13}"/>
                  </a:ext>
                </a:extLst>
              </p:cNvPr>
              <p:cNvSpPr txBox="1"/>
              <p:nvPr/>
            </p:nvSpPr>
            <p:spPr>
              <a:xfrm>
                <a:off x="5222700" y="3658300"/>
                <a:ext cx="3524034"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No smoking policy is strictly adhered in the facility/COTPA Act 2003</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157" name="Google Shape;1228;p37">
            <a:extLst>
              <a:ext uri="{FF2B5EF4-FFF2-40B4-BE49-F238E27FC236}">
                <a16:creationId xmlns:a16="http://schemas.microsoft.com/office/drawing/2014/main" xmlns="" id="{10B656C6-8558-4061-8B0B-4F78640EC24E}"/>
              </a:ext>
            </a:extLst>
          </p:cNvPr>
          <p:cNvGrpSpPr/>
          <p:nvPr/>
        </p:nvGrpSpPr>
        <p:grpSpPr>
          <a:xfrm>
            <a:off x="1290695" y="3263282"/>
            <a:ext cx="4165415" cy="2597072"/>
            <a:chOff x="3473227" y="1283336"/>
            <a:chExt cx="2203687" cy="1574714"/>
          </a:xfrm>
        </p:grpSpPr>
        <p:sp>
          <p:nvSpPr>
            <p:cNvPr id="158" name="Google Shape;1229;p37">
              <a:extLst>
                <a:ext uri="{FF2B5EF4-FFF2-40B4-BE49-F238E27FC236}">
                  <a16:creationId xmlns:a16="http://schemas.microsoft.com/office/drawing/2014/main" xmlns="" id="{A4AD00B1-B599-4C7B-9922-AAC06AED80B6}"/>
                </a:ext>
              </a:extLst>
            </p:cNvPr>
            <p:cNvSpPr/>
            <p:nvPr/>
          </p:nvSpPr>
          <p:spPr>
            <a:xfrm>
              <a:off x="3473227" y="1706650"/>
              <a:ext cx="2087700" cy="1151400"/>
            </a:xfrm>
            <a:prstGeom prst="roundRect">
              <a:avLst>
                <a:gd name="adj" fmla="val 16667"/>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9" name="Google Shape;1230;p37">
              <a:extLst>
                <a:ext uri="{FF2B5EF4-FFF2-40B4-BE49-F238E27FC236}">
                  <a16:creationId xmlns:a16="http://schemas.microsoft.com/office/drawing/2014/main" xmlns="" id="{345106AC-B031-4C7F-B079-14C66AC0FBD1}"/>
                </a:ext>
              </a:extLst>
            </p:cNvPr>
            <p:cNvSpPr/>
            <p:nvPr/>
          </p:nvSpPr>
          <p:spPr>
            <a:xfrm>
              <a:off x="4908713" y="12833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160" name="Google Shape;1231;p37">
              <a:extLst>
                <a:ext uri="{FF2B5EF4-FFF2-40B4-BE49-F238E27FC236}">
                  <a16:creationId xmlns:a16="http://schemas.microsoft.com/office/drawing/2014/main" xmlns="" id="{33F0582A-20E9-4E62-A2CA-B0A5C29AF874}"/>
                </a:ext>
              </a:extLst>
            </p:cNvPr>
            <p:cNvSpPr/>
            <p:nvPr/>
          </p:nvSpPr>
          <p:spPr>
            <a:xfrm>
              <a:off x="4798858" y="1402822"/>
              <a:ext cx="774377"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H2.7</a:t>
              </a:r>
              <a:endParaRPr sz="3200" dirty="0">
                <a:solidFill>
                  <a:srgbClr val="434343"/>
                </a:solidFill>
              </a:endParaRPr>
            </a:p>
          </p:txBody>
        </p:sp>
        <p:grpSp>
          <p:nvGrpSpPr>
            <p:cNvPr id="161" name="Google Shape;1232;p37">
              <a:extLst>
                <a:ext uri="{FF2B5EF4-FFF2-40B4-BE49-F238E27FC236}">
                  <a16:creationId xmlns:a16="http://schemas.microsoft.com/office/drawing/2014/main" xmlns="" id="{BE288844-51FB-4C3E-80F7-1051C200A19D}"/>
                </a:ext>
              </a:extLst>
            </p:cNvPr>
            <p:cNvGrpSpPr/>
            <p:nvPr/>
          </p:nvGrpSpPr>
          <p:grpSpPr>
            <a:xfrm>
              <a:off x="3625618" y="2145025"/>
              <a:ext cx="1760890" cy="636350"/>
              <a:chOff x="5222700" y="3658300"/>
              <a:chExt cx="3391545" cy="636350"/>
            </a:xfrm>
          </p:grpSpPr>
          <p:sp>
            <p:nvSpPr>
              <p:cNvPr id="162" name="Google Shape;1233;p37">
                <a:extLst>
                  <a:ext uri="{FF2B5EF4-FFF2-40B4-BE49-F238E27FC236}">
                    <a16:creationId xmlns:a16="http://schemas.microsoft.com/office/drawing/2014/main" xmlns="" id="{5231BAFC-B09F-42B7-8AF8-0831A1586D18}"/>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163" name="Google Shape;1234;p37">
                <a:extLst>
                  <a:ext uri="{FF2B5EF4-FFF2-40B4-BE49-F238E27FC236}">
                    <a16:creationId xmlns:a16="http://schemas.microsoft.com/office/drawing/2014/main" xmlns="" id="{FB9DC752-E28E-4C83-84C8-7AC09A992BBE}"/>
                  </a:ext>
                </a:extLst>
              </p:cNvPr>
              <p:cNvSpPr txBox="1"/>
              <p:nvPr/>
            </p:nvSpPr>
            <p:spPr>
              <a:xfrm>
                <a:off x="5222700" y="3658300"/>
                <a:ext cx="3391545"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No garbage or biomass burning within the facility premises</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164" name="Google Shape;1199;p37">
            <a:extLst>
              <a:ext uri="{FF2B5EF4-FFF2-40B4-BE49-F238E27FC236}">
                <a16:creationId xmlns:a16="http://schemas.microsoft.com/office/drawing/2014/main" xmlns="" id="{28834F85-0A1B-423F-80B2-869E210072D5}"/>
              </a:ext>
            </a:extLst>
          </p:cNvPr>
          <p:cNvGrpSpPr/>
          <p:nvPr/>
        </p:nvGrpSpPr>
        <p:grpSpPr>
          <a:xfrm>
            <a:off x="6523813" y="430573"/>
            <a:ext cx="3763188" cy="1859521"/>
            <a:chOff x="6177641" y="1283373"/>
            <a:chExt cx="2197555" cy="1574677"/>
          </a:xfrm>
        </p:grpSpPr>
        <p:sp>
          <p:nvSpPr>
            <p:cNvPr id="165" name="Google Shape;1200;p37">
              <a:extLst>
                <a:ext uri="{FF2B5EF4-FFF2-40B4-BE49-F238E27FC236}">
                  <a16:creationId xmlns:a16="http://schemas.microsoft.com/office/drawing/2014/main" xmlns="" id="{9167C19D-EDB8-4B5E-85C1-E8963E15B1F0}"/>
                </a:ext>
              </a:extLst>
            </p:cNvPr>
            <p:cNvSpPr/>
            <p:nvPr/>
          </p:nvSpPr>
          <p:spPr>
            <a:xfrm>
              <a:off x="6177641" y="1706650"/>
              <a:ext cx="2087700" cy="11514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6" name="Google Shape;1201;p37">
              <a:extLst>
                <a:ext uri="{FF2B5EF4-FFF2-40B4-BE49-F238E27FC236}">
                  <a16:creationId xmlns:a16="http://schemas.microsoft.com/office/drawing/2014/main" xmlns="" id="{D00FAA30-4F8F-465D-8525-2ABE8A435BC4}"/>
                </a:ext>
              </a:extLst>
            </p:cNvPr>
            <p:cNvSpPr/>
            <p:nvPr/>
          </p:nvSpPr>
          <p:spPr>
            <a:xfrm>
              <a:off x="7606974" y="1283373"/>
              <a:ext cx="768222" cy="861643"/>
            </a:xfrm>
            <a:custGeom>
              <a:avLst/>
              <a:gdLst/>
              <a:ahLst/>
              <a:cxnLst/>
              <a:rect l="l" t="t" r="r" b="b"/>
              <a:pathLst>
                <a:path w="37054"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167" name="Google Shape;1202;p37">
              <a:extLst>
                <a:ext uri="{FF2B5EF4-FFF2-40B4-BE49-F238E27FC236}">
                  <a16:creationId xmlns:a16="http://schemas.microsoft.com/office/drawing/2014/main" xmlns="" id="{C0C28F10-89BF-43B6-BF21-9A56C7CA5A6F}"/>
                </a:ext>
              </a:extLst>
            </p:cNvPr>
            <p:cNvSpPr/>
            <p:nvPr/>
          </p:nvSpPr>
          <p:spPr>
            <a:xfrm>
              <a:off x="7503292" y="1402853"/>
              <a:ext cx="768222" cy="622680"/>
            </a:xfrm>
            <a:custGeom>
              <a:avLst/>
              <a:gdLst/>
              <a:ahLst/>
              <a:cxnLst/>
              <a:rect l="l" t="t" r="r" b="b"/>
              <a:pathLst>
                <a:path w="27052" h="30034" extrusionOk="0">
                  <a:moveTo>
                    <a:pt x="13526" y="0"/>
                  </a:moveTo>
                  <a:cubicBezTo>
                    <a:pt x="12847" y="0"/>
                    <a:pt x="12169" y="176"/>
                    <a:pt x="11561" y="527"/>
                  </a:cubicBezTo>
                  <a:lnTo>
                    <a:pt x="1965" y="6075"/>
                  </a:lnTo>
                  <a:cubicBezTo>
                    <a:pt x="751" y="6778"/>
                    <a:pt x="1" y="8064"/>
                    <a:pt x="1" y="9468"/>
                  </a:cubicBezTo>
                  <a:lnTo>
                    <a:pt x="1" y="20553"/>
                  </a:lnTo>
                  <a:cubicBezTo>
                    <a:pt x="1" y="21958"/>
                    <a:pt x="751" y="23256"/>
                    <a:pt x="1965" y="23958"/>
                  </a:cubicBezTo>
                  <a:lnTo>
                    <a:pt x="11561" y="29507"/>
                  </a:lnTo>
                  <a:cubicBezTo>
                    <a:pt x="12169" y="29858"/>
                    <a:pt x="12847" y="30033"/>
                    <a:pt x="13526" y="30033"/>
                  </a:cubicBezTo>
                  <a:cubicBezTo>
                    <a:pt x="14205" y="30033"/>
                    <a:pt x="14883" y="29858"/>
                    <a:pt x="15491" y="29507"/>
                  </a:cubicBezTo>
                  <a:lnTo>
                    <a:pt x="25099" y="23958"/>
                  </a:lnTo>
                  <a:cubicBezTo>
                    <a:pt x="26313" y="23256"/>
                    <a:pt x="27052" y="21958"/>
                    <a:pt x="27052" y="20553"/>
                  </a:cubicBezTo>
                  <a:lnTo>
                    <a:pt x="27052" y="9468"/>
                  </a:lnTo>
                  <a:cubicBezTo>
                    <a:pt x="27052" y="8064"/>
                    <a:pt x="26313" y="6778"/>
                    <a:pt x="25099"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H2.8</a:t>
              </a:r>
              <a:endParaRPr sz="3200" dirty="0">
                <a:solidFill>
                  <a:srgbClr val="434343"/>
                </a:solidFill>
              </a:endParaRPr>
            </a:p>
          </p:txBody>
        </p:sp>
        <p:grpSp>
          <p:nvGrpSpPr>
            <p:cNvPr id="168" name="Google Shape;1203;p37">
              <a:extLst>
                <a:ext uri="{FF2B5EF4-FFF2-40B4-BE49-F238E27FC236}">
                  <a16:creationId xmlns:a16="http://schemas.microsoft.com/office/drawing/2014/main" xmlns="" id="{BD7D851E-818E-4B0B-85D0-EE9CE314F720}"/>
                </a:ext>
              </a:extLst>
            </p:cNvPr>
            <p:cNvGrpSpPr/>
            <p:nvPr/>
          </p:nvGrpSpPr>
          <p:grpSpPr>
            <a:xfrm>
              <a:off x="6330056" y="2145025"/>
              <a:ext cx="1838073" cy="635845"/>
              <a:chOff x="5222699" y="3658300"/>
              <a:chExt cx="3540202" cy="635845"/>
            </a:xfrm>
          </p:grpSpPr>
          <p:sp>
            <p:nvSpPr>
              <p:cNvPr id="169" name="Google Shape;1204;p37">
                <a:extLst>
                  <a:ext uri="{FF2B5EF4-FFF2-40B4-BE49-F238E27FC236}">
                    <a16:creationId xmlns:a16="http://schemas.microsoft.com/office/drawing/2014/main" xmlns="" id="{37461F83-7DC5-4381-9D38-1B6ACDDDAB70}"/>
                  </a:ext>
                </a:extLst>
              </p:cNvPr>
              <p:cNvSpPr txBox="1"/>
              <p:nvPr/>
            </p:nvSpPr>
            <p:spPr>
              <a:xfrm>
                <a:off x="5222699" y="3928445"/>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170" name="Google Shape;1205;p37">
                <a:extLst>
                  <a:ext uri="{FF2B5EF4-FFF2-40B4-BE49-F238E27FC236}">
                    <a16:creationId xmlns:a16="http://schemas.microsoft.com/office/drawing/2014/main" xmlns="" id="{1D81BB8F-8308-4846-AE6F-FD5A34C9C1E3}"/>
                  </a:ext>
                </a:extLst>
              </p:cNvPr>
              <p:cNvSpPr txBox="1"/>
              <p:nvPr/>
            </p:nvSpPr>
            <p:spPr>
              <a:xfrm>
                <a:off x="5222700" y="3658300"/>
                <a:ext cx="3540201"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The facility is declared silent zone</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171" name="Google Shape;1244;p37">
            <a:extLst>
              <a:ext uri="{FF2B5EF4-FFF2-40B4-BE49-F238E27FC236}">
                <a16:creationId xmlns:a16="http://schemas.microsoft.com/office/drawing/2014/main" xmlns="" id="{F5B85D67-CCBD-4580-B7CB-CE088045EEAD}"/>
              </a:ext>
            </a:extLst>
          </p:cNvPr>
          <p:cNvGrpSpPr/>
          <p:nvPr/>
        </p:nvGrpSpPr>
        <p:grpSpPr>
          <a:xfrm>
            <a:off x="6943724" y="2237919"/>
            <a:ext cx="3787561" cy="2118262"/>
            <a:chOff x="768813" y="3032123"/>
            <a:chExt cx="2209888" cy="1574727"/>
          </a:xfrm>
        </p:grpSpPr>
        <p:sp>
          <p:nvSpPr>
            <p:cNvPr id="172" name="Google Shape;1245;p37">
              <a:extLst>
                <a:ext uri="{FF2B5EF4-FFF2-40B4-BE49-F238E27FC236}">
                  <a16:creationId xmlns:a16="http://schemas.microsoft.com/office/drawing/2014/main" xmlns="" id="{D2AC4872-3276-4711-94AD-7F3BC9B9DFFC}"/>
                </a:ext>
              </a:extLst>
            </p:cNvPr>
            <p:cNvSpPr/>
            <p:nvPr/>
          </p:nvSpPr>
          <p:spPr>
            <a:xfrm>
              <a:off x="768813" y="3455450"/>
              <a:ext cx="2087700" cy="1151400"/>
            </a:xfrm>
            <a:prstGeom prst="roundRect">
              <a:avLst>
                <a:gd name="adj" fmla="val 16667"/>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3" name="Google Shape;1246;p37">
              <a:extLst>
                <a:ext uri="{FF2B5EF4-FFF2-40B4-BE49-F238E27FC236}">
                  <a16:creationId xmlns:a16="http://schemas.microsoft.com/office/drawing/2014/main" xmlns="" id="{CA85D3AD-BE0D-4D6E-A724-7EB8B1B44A79}"/>
                </a:ext>
              </a:extLst>
            </p:cNvPr>
            <p:cNvSpPr/>
            <p:nvPr/>
          </p:nvSpPr>
          <p:spPr>
            <a:xfrm>
              <a:off x="2210500" y="3032123"/>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06" name="Google Shape;1247;p37">
              <a:extLst>
                <a:ext uri="{FF2B5EF4-FFF2-40B4-BE49-F238E27FC236}">
                  <a16:creationId xmlns:a16="http://schemas.microsoft.com/office/drawing/2014/main" xmlns="" id="{ECAE396E-506B-41C8-A4B0-1FEBDE195615}"/>
                </a:ext>
              </a:extLst>
            </p:cNvPr>
            <p:cNvSpPr/>
            <p:nvPr/>
          </p:nvSpPr>
          <p:spPr>
            <a:xfrm>
              <a:off x="2106821" y="3151607"/>
              <a:ext cx="768221"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H2.9</a:t>
              </a:r>
              <a:endParaRPr sz="3200" dirty="0">
                <a:solidFill>
                  <a:srgbClr val="434343"/>
                </a:solidFill>
              </a:endParaRPr>
            </a:p>
          </p:txBody>
        </p:sp>
        <p:grpSp>
          <p:nvGrpSpPr>
            <p:cNvPr id="207" name="Google Shape;1248;p37">
              <a:extLst>
                <a:ext uri="{FF2B5EF4-FFF2-40B4-BE49-F238E27FC236}">
                  <a16:creationId xmlns:a16="http://schemas.microsoft.com/office/drawing/2014/main" xmlns="" id="{6F90DBA2-1E43-4FDD-A1D0-DB8224DB5BB5}"/>
                </a:ext>
              </a:extLst>
            </p:cNvPr>
            <p:cNvGrpSpPr/>
            <p:nvPr/>
          </p:nvGrpSpPr>
          <p:grpSpPr>
            <a:xfrm>
              <a:off x="921206" y="3893825"/>
              <a:ext cx="1829678" cy="636350"/>
              <a:chOff x="5222700" y="3658300"/>
              <a:chExt cx="3524034" cy="636350"/>
            </a:xfrm>
          </p:grpSpPr>
          <p:sp>
            <p:nvSpPr>
              <p:cNvPr id="208" name="Google Shape;1249;p37">
                <a:extLst>
                  <a:ext uri="{FF2B5EF4-FFF2-40B4-BE49-F238E27FC236}">
                    <a16:creationId xmlns:a16="http://schemas.microsoft.com/office/drawing/2014/main" xmlns="" id="{C300A9EE-6748-4B2B-B7B8-CE39BB2D97B4}"/>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09" name="Google Shape;1250;p37">
                <a:extLst>
                  <a:ext uri="{FF2B5EF4-FFF2-40B4-BE49-F238E27FC236}">
                    <a16:creationId xmlns:a16="http://schemas.microsoft.com/office/drawing/2014/main" xmlns="" id="{01816DE7-34BE-41CB-B4C8-229107556553}"/>
                  </a:ext>
                </a:extLst>
              </p:cNvPr>
              <p:cNvSpPr txBox="1"/>
              <p:nvPr/>
            </p:nvSpPr>
            <p:spPr>
              <a:xfrm>
                <a:off x="5222700" y="3658300"/>
                <a:ext cx="3524034"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Facility has taken measures to reduce noise pollution </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10" name="Google Shape;1184;p37">
            <a:extLst>
              <a:ext uri="{FF2B5EF4-FFF2-40B4-BE49-F238E27FC236}">
                <a16:creationId xmlns:a16="http://schemas.microsoft.com/office/drawing/2014/main" xmlns="" id="{BC6A26E8-C1EA-4A50-B374-01DDBB406B69}"/>
              </a:ext>
            </a:extLst>
          </p:cNvPr>
          <p:cNvGrpSpPr/>
          <p:nvPr/>
        </p:nvGrpSpPr>
        <p:grpSpPr>
          <a:xfrm>
            <a:off x="6774366" y="4235421"/>
            <a:ext cx="4184744" cy="2200404"/>
            <a:chOff x="3473227" y="3032136"/>
            <a:chExt cx="2203687" cy="1574714"/>
          </a:xfrm>
        </p:grpSpPr>
        <p:sp>
          <p:nvSpPr>
            <p:cNvPr id="211" name="Google Shape;1185;p37">
              <a:extLst>
                <a:ext uri="{FF2B5EF4-FFF2-40B4-BE49-F238E27FC236}">
                  <a16:creationId xmlns:a16="http://schemas.microsoft.com/office/drawing/2014/main" xmlns="" id="{8F928AC1-BD06-4931-9985-1AB84546FB1A}"/>
                </a:ext>
              </a:extLst>
            </p:cNvPr>
            <p:cNvSpPr/>
            <p:nvPr/>
          </p:nvSpPr>
          <p:spPr>
            <a:xfrm>
              <a:off x="3473227" y="3455450"/>
              <a:ext cx="2087700" cy="11514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2" name="Google Shape;1186;p37">
              <a:extLst>
                <a:ext uri="{FF2B5EF4-FFF2-40B4-BE49-F238E27FC236}">
                  <a16:creationId xmlns:a16="http://schemas.microsoft.com/office/drawing/2014/main" xmlns="" id="{2D409F62-7156-4F84-972D-E2841160C418}"/>
                </a:ext>
              </a:extLst>
            </p:cNvPr>
            <p:cNvSpPr/>
            <p:nvPr/>
          </p:nvSpPr>
          <p:spPr>
            <a:xfrm>
              <a:off x="4908713" y="30321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13" name="Google Shape;1187;p37">
              <a:extLst>
                <a:ext uri="{FF2B5EF4-FFF2-40B4-BE49-F238E27FC236}">
                  <a16:creationId xmlns:a16="http://schemas.microsoft.com/office/drawing/2014/main" xmlns="" id="{40C4A41C-5432-46B5-8547-B35B7D1D016E}"/>
                </a:ext>
              </a:extLst>
            </p:cNvPr>
            <p:cNvSpPr/>
            <p:nvPr/>
          </p:nvSpPr>
          <p:spPr>
            <a:xfrm>
              <a:off x="4605463" y="3151622"/>
              <a:ext cx="967772"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H2.10</a:t>
              </a:r>
              <a:endParaRPr sz="3200" dirty="0">
                <a:solidFill>
                  <a:srgbClr val="434343"/>
                </a:solidFill>
              </a:endParaRPr>
            </a:p>
          </p:txBody>
        </p:sp>
        <p:grpSp>
          <p:nvGrpSpPr>
            <p:cNvPr id="214" name="Google Shape;1188;p37">
              <a:extLst>
                <a:ext uri="{FF2B5EF4-FFF2-40B4-BE49-F238E27FC236}">
                  <a16:creationId xmlns:a16="http://schemas.microsoft.com/office/drawing/2014/main" xmlns="" id="{2DA6CF0A-B45A-45C9-B679-7E4133683B6F}"/>
                </a:ext>
              </a:extLst>
            </p:cNvPr>
            <p:cNvGrpSpPr/>
            <p:nvPr/>
          </p:nvGrpSpPr>
          <p:grpSpPr>
            <a:xfrm>
              <a:off x="3625618" y="3893825"/>
              <a:ext cx="1788787" cy="636350"/>
              <a:chOff x="5222700" y="3658300"/>
              <a:chExt cx="3445276" cy="636350"/>
            </a:xfrm>
          </p:grpSpPr>
          <p:sp>
            <p:nvSpPr>
              <p:cNvPr id="215" name="Google Shape;1189;p37">
                <a:extLst>
                  <a:ext uri="{FF2B5EF4-FFF2-40B4-BE49-F238E27FC236}">
                    <a16:creationId xmlns:a16="http://schemas.microsoft.com/office/drawing/2014/main" xmlns="" id="{6D0B6514-FC34-4CDA-AB7F-1719FB738114}"/>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16" name="Google Shape;1190;p37">
                <a:extLst>
                  <a:ext uri="{FF2B5EF4-FFF2-40B4-BE49-F238E27FC236}">
                    <a16:creationId xmlns:a16="http://schemas.microsoft.com/office/drawing/2014/main" xmlns="" id="{20B00372-DCD7-4EE6-B514-EB48CE0C9F8E}"/>
                  </a:ext>
                </a:extLst>
              </p:cNvPr>
              <p:cNvSpPr txBox="1"/>
              <p:nvPr/>
            </p:nvSpPr>
            <p:spPr>
              <a:xfrm>
                <a:off x="5222700" y="3658300"/>
                <a:ext cx="3445276"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Availability of noise and emissions controlled  DG Sets</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spTree>
    <p:extLst>
      <p:ext uri="{BB962C8B-B14F-4D97-AF65-F5344CB8AC3E}">
        <p14:creationId xmlns:p14="http://schemas.microsoft.com/office/powerpoint/2010/main" xmlns="" val="265444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55</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8044"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54</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787942" y="347589"/>
            <a:ext cx="4656627" cy="3388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 sz="2000" b="1" dirty="0">
                <a:latin typeface="Cambria" panose="02040503050406030204" pitchFamily="18" charset="0"/>
                <a:ea typeface="Cambria" panose="02040503050406030204" pitchFamily="18" charset="0"/>
              </a:rPr>
              <a:t>H3-Re-use, reduce &amp; recycle the waste</a:t>
            </a:r>
            <a:endParaRPr lang="en-IN" sz="2000" b="1" dirty="0">
              <a:latin typeface="Cambria" panose="02040503050406030204" pitchFamily="18" charset="0"/>
              <a:ea typeface="Cambria" panose="02040503050406030204" pitchFamily="18" charset="0"/>
            </a:endParaRPr>
          </a:p>
        </p:txBody>
      </p:sp>
      <p:sp>
        <p:nvSpPr>
          <p:cNvPr id="217" name="TextBox 216">
            <a:extLst>
              <a:ext uri="{FF2B5EF4-FFF2-40B4-BE49-F238E27FC236}">
                <a16:creationId xmlns:a16="http://schemas.microsoft.com/office/drawing/2014/main" xmlns="" id="{3D7A8180-5D24-49CB-85EC-F3C9DDB07FB3}"/>
              </a:ext>
            </a:extLst>
          </p:cNvPr>
          <p:cNvSpPr txBox="1"/>
          <p:nvPr/>
        </p:nvSpPr>
        <p:spPr>
          <a:xfrm>
            <a:off x="3048000" y="3239571"/>
            <a:ext cx="6096000" cy="369332"/>
          </a:xfrm>
          <a:prstGeom prst="rect">
            <a:avLst/>
          </a:prstGeom>
          <a:noFill/>
        </p:spPr>
        <p:txBody>
          <a:bodyPr wrap="square">
            <a:spAutoFit/>
          </a:bodyPr>
          <a:lstStyle/>
          <a:p>
            <a:pPr algn="ctr">
              <a:buClr>
                <a:schemeClr val="dk1"/>
              </a:buClr>
              <a:buSzPts val="1100"/>
            </a:pPr>
            <a:r>
              <a:rPr lang="en-IN" sz="1800" dirty="0">
                <a:solidFill>
                  <a:srgbClr val="434343"/>
                </a:solidFill>
                <a:latin typeface="Fira Sans Extra Condensed Medium"/>
                <a:ea typeface="Fira Sans Extra Condensed Medium"/>
                <a:cs typeface="Fira Sans Extra Condensed Medium"/>
                <a:sym typeface="Fira Sans Extra Condensed Medium"/>
              </a:rPr>
              <a:t>H3.1</a:t>
            </a:r>
            <a:endParaRPr lang="en-IN" sz="1800" dirty="0">
              <a:solidFill>
                <a:srgbClr val="434343"/>
              </a:solidFill>
            </a:endParaRPr>
          </a:p>
        </p:txBody>
      </p:sp>
      <p:sp>
        <p:nvSpPr>
          <p:cNvPr id="218" name="TextBox 217">
            <a:extLst>
              <a:ext uri="{FF2B5EF4-FFF2-40B4-BE49-F238E27FC236}">
                <a16:creationId xmlns:a16="http://schemas.microsoft.com/office/drawing/2014/main" xmlns="" id="{B3FF4E6A-794C-465E-AE92-ED504EBA4474}"/>
              </a:ext>
            </a:extLst>
          </p:cNvPr>
          <p:cNvSpPr txBox="1"/>
          <p:nvPr/>
        </p:nvSpPr>
        <p:spPr>
          <a:xfrm>
            <a:off x="3048000" y="3239571"/>
            <a:ext cx="6096000" cy="369332"/>
          </a:xfrm>
          <a:prstGeom prst="rect">
            <a:avLst/>
          </a:prstGeom>
          <a:noFill/>
        </p:spPr>
        <p:txBody>
          <a:bodyPr wrap="square">
            <a:spAutoFit/>
          </a:bodyPr>
          <a:lstStyle/>
          <a:p>
            <a:pPr algn="ctr">
              <a:buClr>
                <a:schemeClr val="dk1"/>
              </a:buClr>
              <a:buSzPts val="1100"/>
            </a:pPr>
            <a:r>
              <a:rPr lang="en-IN" sz="1800" dirty="0">
                <a:solidFill>
                  <a:srgbClr val="434343"/>
                </a:solidFill>
                <a:latin typeface="Fira Sans Extra Condensed Medium"/>
                <a:ea typeface="Fira Sans Extra Condensed Medium"/>
                <a:cs typeface="Fira Sans Extra Condensed Medium"/>
                <a:sym typeface="Fira Sans Extra Condensed Medium"/>
              </a:rPr>
              <a:t>H3.1</a:t>
            </a:r>
            <a:endParaRPr lang="en-IN" sz="1800" dirty="0">
              <a:solidFill>
                <a:srgbClr val="434343"/>
              </a:solidFill>
            </a:endParaRPr>
          </a:p>
        </p:txBody>
      </p:sp>
      <p:grpSp>
        <p:nvGrpSpPr>
          <p:cNvPr id="219" name="Google Shape;1172;p37">
            <a:extLst>
              <a:ext uri="{FF2B5EF4-FFF2-40B4-BE49-F238E27FC236}">
                <a16:creationId xmlns:a16="http://schemas.microsoft.com/office/drawing/2014/main" xmlns="" id="{0537AA52-E8B2-4871-97C9-0FBF17A8609A}"/>
              </a:ext>
            </a:extLst>
          </p:cNvPr>
          <p:cNvGrpSpPr/>
          <p:nvPr/>
        </p:nvGrpSpPr>
        <p:grpSpPr>
          <a:xfrm>
            <a:off x="933450" y="898360"/>
            <a:ext cx="3848906" cy="2249991"/>
            <a:chOff x="768813" y="1283325"/>
            <a:chExt cx="2209900" cy="1574725"/>
          </a:xfrm>
        </p:grpSpPr>
        <p:sp>
          <p:nvSpPr>
            <p:cNvPr id="220" name="Google Shape;1173;p37">
              <a:extLst>
                <a:ext uri="{FF2B5EF4-FFF2-40B4-BE49-F238E27FC236}">
                  <a16:creationId xmlns:a16="http://schemas.microsoft.com/office/drawing/2014/main" xmlns="" id="{83A21D49-2617-4566-BBCB-38AEB73F0F92}"/>
                </a:ext>
              </a:extLst>
            </p:cNvPr>
            <p:cNvSpPr/>
            <p:nvPr/>
          </p:nvSpPr>
          <p:spPr>
            <a:xfrm>
              <a:off x="768813" y="1706650"/>
              <a:ext cx="2087700" cy="11514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1" name="Google Shape;1174;p37">
              <a:extLst>
                <a:ext uri="{FF2B5EF4-FFF2-40B4-BE49-F238E27FC236}">
                  <a16:creationId xmlns:a16="http://schemas.microsoft.com/office/drawing/2014/main" xmlns="" id="{95779D4A-9ACF-4907-8850-4B96B45CB468}"/>
                </a:ext>
              </a:extLst>
            </p:cNvPr>
            <p:cNvSpPr/>
            <p:nvPr/>
          </p:nvSpPr>
          <p:spPr>
            <a:xfrm>
              <a:off x="2210512" y="1283325"/>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5EB2FC"/>
            </a:solidFill>
            <a:ln>
              <a:noFill/>
            </a:ln>
          </p:spPr>
          <p:txBody>
            <a:bodyPr spcFirstLastPara="1" wrap="square" lIns="121900" tIns="121900" rIns="121900" bIns="121900" anchor="ctr" anchorCtr="0">
              <a:noAutofit/>
            </a:bodyPr>
            <a:lstStyle/>
            <a:p>
              <a:endParaRPr sz="2400"/>
            </a:p>
          </p:txBody>
        </p:sp>
        <p:sp>
          <p:nvSpPr>
            <p:cNvPr id="222" name="Google Shape;1175;p37">
              <a:extLst>
                <a:ext uri="{FF2B5EF4-FFF2-40B4-BE49-F238E27FC236}">
                  <a16:creationId xmlns:a16="http://schemas.microsoft.com/office/drawing/2014/main" xmlns="" id="{E15839E5-FF73-4FDC-A99A-A714A1B4C8E9}"/>
                </a:ext>
              </a:extLst>
            </p:cNvPr>
            <p:cNvSpPr/>
            <p:nvPr/>
          </p:nvSpPr>
          <p:spPr>
            <a:xfrm>
              <a:off x="2094525" y="1402808"/>
              <a:ext cx="780527"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H3.1</a:t>
              </a:r>
              <a:endParaRPr sz="3200" dirty="0">
                <a:solidFill>
                  <a:srgbClr val="434343"/>
                </a:solidFill>
              </a:endParaRPr>
            </a:p>
          </p:txBody>
        </p:sp>
        <p:grpSp>
          <p:nvGrpSpPr>
            <p:cNvPr id="223" name="Google Shape;1176;p37">
              <a:extLst>
                <a:ext uri="{FF2B5EF4-FFF2-40B4-BE49-F238E27FC236}">
                  <a16:creationId xmlns:a16="http://schemas.microsoft.com/office/drawing/2014/main" xmlns="" id="{AE17EECA-B94F-46F6-979A-53E4961B2FA3}"/>
                </a:ext>
              </a:extLst>
            </p:cNvPr>
            <p:cNvGrpSpPr/>
            <p:nvPr/>
          </p:nvGrpSpPr>
          <p:grpSpPr>
            <a:xfrm>
              <a:off x="921206" y="2145025"/>
              <a:ext cx="1829678" cy="636350"/>
              <a:chOff x="5222700" y="3658300"/>
              <a:chExt cx="3524034" cy="636350"/>
            </a:xfrm>
          </p:grpSpPr>
          <p:sp>
            <p:nvSpPr>
              <p:cNvPr id="224" name="Google Shape;1177;p37">
                <a:extLst>
                  <a:ext uri="{FF2B5EF4-FFF2-40B4-BE49-F238E27FC236}">
                    <a16:creationId xmlns:a16="http://schemas.microsoft.com/office/drawing/2014/main" xmlns="" id="{6FA8224D-7CE8-499D-A49F-5CCD3064A08C}"/>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25" name="Google Shape;1178;p37">
                <a:extLst>
                  <a:ext uri="{FF2B5EF4-FFF2-40B4-BE49-F238E27FC236}">
                    <a16:creationId xmlns:a16="http://schemas.microsoft.com/office/drawing/2014/main" xmlns="" id="{2C22C094-EAB0-4431-A2D3-8CC1D7438B7E}"/>
                  </a:ext>
                </a:extLst>
              </p:cNvPr>
              <p:cNvSpPr txBox="1"/>
              <p:nvPr/>
            </p:nvSpPr>
            <p:spPr>
              <a:xfrm>
                <a:off x="5222700" y="3658300"/>
                <a:ext cx="3524034" cy="365700"/>
              </a:xfrm>
              <a:prstGeom prst="rect">
                <a:avLst/>
              </a:prstGeom>
              <a:noFill/>
              <a:ln>
                <a:noFill/>
              </a:ln>
            </p:spPr>
            <p:txBody>
              <a:bodyPr spcFirstLastPara="1" wrap="square" lIns="121900" tIns="121900" rIns="121900" bIns="121900" anchor="ctr" anchorCtr="0">
                <a:noAutofit/>
              </a:bodyPr>
              <a:lstStyle/>
              <a:p>
                <a:pPr lvl="0"/>
                <a:r>
                  <a:rPr lang="en-US"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Availability of waste management</a:t>
                </a:r>
              </a:p>
              <a:p>
                <a:pPr lvl="0"/>
                <a:r>
                  <a:rPr lang="en-US"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policy that seeks to reduce, reuse and recycle waste</a:t>
                </a:r>
                <a:endParaRPr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26" name="Google Shape;1228;p37">
            <a:extLst>
              <a:ext uri="{FF2B5EF4-FFF2-40B4-BE49-F238E27FC236}">
                <a16:creationId xmlns:a16="http://schemas.microsoft.com/office/drawing/2014/main" xmlns="" id="{E704AA94-A4D6-408E-A822-45A793800FA5}"/>
              </a:ext>
            </a:extLst>
          </p:cNvPr>
          <p:cNvGrpSpPr/>
          <p:nvPr/>
        </p:nvGrpSpPr>
        <p:grpSpPr>
          <a:xfrm>
            <a:off x="995692" y="3393665"/>
            <a:ext cx="3985883" cy="2230901"/>
            <a:chOff x="3473227" y="1283336"/>
            <a:chExt cx="2203687" cy="1574714"/>
          </a:xfrm>
        </p:grpSpPr>
        <p:sp>
          <p:nvSpPr>
            <p:cNvPr id="227" name="Google Shape;1229;p37">
              <a:extLst>
                <a:ext uri="{FF2B5EF4-FFF2-40B4-BE49-F238E27FC236}">
                  <a16:creationId xmlns:a16="http://schemas.microsoft.com/office/drawing/2014/main" xmlns="" id="{6116C48F-6736-43E4-852D-801F34DF12A6}"/>
                </a:ext>
              </a:extLst>
            </p:cNvPr>
            <p:cNvSpPr/>
            <p:nvPr/>
          </p:nvSpPr>
          <p:spPr>
            <a:xfrm>
              <a:off x="3473227" y="1706650"/>
              <a:ext cx="2087700" cy="1151400"/>
            </a:xfrm>
            <a:prstGeom prst="roundRect">
              <a:avLst>
                <a:gd name="adj" fmla="val 16667"/>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8" name="Google Shape;1230;p37">
              <a:extLst>
                <a:ext uri="{FF2B5EF4-FFF2-40B4-BE49-F238E27FC236}">
                  <a16:creationId xmlns:a16="http://schemas.microsoft.com/office/drawing/2014/main" xmlns="" id="{2AB6A2DA-240F-4141-8630-FA28361579CC}"/>
                </a:ext>
              </a:extLst>
            </p:cNvPr>
            <p:cNvSpPr/>
            <p:nvPr/>
          </p:nvSpPr>
          <p:spPr>
            <a:xfrm>
              <a:off x="4908713" y="12833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229" name="Google Shape;1231;p37">
              <a:extLst>
                <a:ext uri="{FF2B5EF4-FFF2-40B4-BE49-F238E27FC236}">
                  <a16:creationId xmlns:a16="http://schemas.microsoft.com/office/drawing/2014/main" xmlns="" id="{C8317B87-053C-4297-8F2E-93E6D873E6B3}"/>
                </a:ext>
              </a:extLst>
            </p:cNvPr>
            <p:cNvSpPr/>
            <p:nvPr/>
          </p:nvSpPr>
          <p:spPr>
            <a:xfrm>
              <a:off x="4725787" y="1402822"/>
              <a:ext cx="847448"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H3.2</a:t>
              </a:r>
              <a:endParaRPr sz="3200" dirty="0">
                <a:solidFill>
                  <a:srgbClr val="434343"/>
                </a:solidFill>
              </a:endParaRPr>
            </a:p>
          </p:txBody>
        </p:sp>
        <p:grpSp>
          <p:nvGrpSpPr>
            <p:cNvPr id="230" name="Google Shape;1232;p37">
              <a:extLst>
                <a:ext uri="{FF2B5EF4-FFF2-40B4-BE49-F238E27FC236}">
                  <a16:creationId xmlns:a16="http://schemas.microsoft.com/office/drawing/2014/main" xmlns="" id="{88982F9D-0AC4-4AE1-A02F-A4CE4DE9FD52}"/>
                </a:ext>
              </a:extLst>
            </p:cNvPr>
            <p:cNvGrpSpPr/>
            <p:nvPr/>
          </p:nvGrpSpPr>
          <p:grpSpPr>
            <a:xfrm>
              <a:off x="3625618" y="2145025"/>
              <a:ext cx="1760890" cy="636350"/>
              <a:chOff x="5222700" y="3658300"/>
              <a:chExt cx="3391545" cy="636350"/>
            </a:xfrm>
          </p:grpSpPr>
          <p:sp>
            <p:nvSpPr>
              <p:cNvPr id="231" name="Google Shape;1233;p37">
                <a:extLst>
                  <a:ext uri="{FF2B5EF4-FFF2-40B4-BE49-F238E27FC236}">
                    <a16:creationId xmlns:a16="http://schemas.microsoft.com/office/drawing/2014/main" xmlns="" id="{004B7C05-AF3A-47DC-944D-DB9FE0873555}"/>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32" name="Google Shape;1234;p37">
                <a:extLst>
                  <a:ext uri="{FF2B5EF4-FFF2-40B4-BE49-F238E27FC236}">
                    <a16:creationId xmlns:a16="http://schemas.microsoft.com/office/drawing/2014/main" xmlns="" id="{87E84308-FDB3-4D52-A65F-49B8AFD1FFBD}"/>
                  </a:ext>
                </a:extLst>
              </p:cNvPr>
              <p:cNvSpPr txBox="1"/>
              <p:nvPr/>
            </p:nvSpPr>
            <p:spPr>
              <a:xfrm>
                <a:off x="5222700" y="3658300"/>
                <a:ext cx="3391545"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Hospital procure the materials that generates less waste and are recyclable</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33" name="Google Shape;1199;p37">
            <a:extLst>
              <a:ext uri="{FF2B5EF4-FFF2-40B4-BE49-F238E27FC236}">
                <a16:creationId xmlns:a16="http://schemas.microsoft.com/office/drawing/2014/main" xmlns="" id="{EF3E9D27-F16D-47AC-B00F-E35E22837969}"/>
              </a:ext>
            </a:extLst>
          </p:cNvPr>
          <p:cNvGrpSpPr/>
          <p:nvPr/>
        </p:nvGrpSpPr>
        <p:grpSpPr>
          <a:xfrm>
            <a:off x="6613354" y="430574"/>
            <a:ext cx="3512920" cy="2115464"/>
            <a:chOff x="6177641" y="1283373"/>
            <a:chExt cx="2197555" cy="1574677"/>
          </a:xfrm>
        </p:grpSpPr>
        <p:sp>
          <p:nvSpPr>
            <p:cNvPr id="234" name="Google Shape;1200;p37">
              <a:extLst>
                <a:ext uri="{FF2B5EF4-FFF2-40B4-BE49-F238E27FC236}">
                  <a16:creationId xmlns:a16="http://schemas.microsoft.com/office/drawing/2014/main" xmlns="" id="{90B66BC4-A8F1-4744-8C50-97579290D510}"/>
                </a:ext>
              </a:extLst>
            </p:cNvPr>
            <p:cNvSpPr/>
            <p:nvPr/>
          </p:nvSpPr>
          <p:spPr>
            <a:xfrm>
              <a:off x="6177641" y="1706650"/>
              <a:ext cx="2087700" cy="11514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5" name="Google Shape;1201;p37">
              <a:extLst>
                <a:ext uri="{FF2B5EF4-FFF2-40B4-BE49-F238E27FC236}">
                  <a16:creationId xmlns:a16="http://schemas.microsoft.com/office/drawing/2014/main" xmlns="" id="{A4228818-73EC-42EF-9720-0C310C46E5C8}"/>
                </a:ext>
              </a:extLst>
            </p:cNvPr>
            <p:cNvSpPr/>
            <p:nvPr/>
          </p:nvSpPr>
          <p:spPr>
            <a:xfrm>
              <a:off x="7606974" y="1283373"/>
              <a:ext cx="768222" cy="861643"/>
            </a:xfrm>
            <a:custGeom>
              <a:avLst/>
              <a:gdLst/>
              <a:ahLst/>
              <a:cxnLst/>
              <a:rect l="l" t="t" r="r" b="b"/>
              <a:pathLst>
                <a:path w="37054"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236" name="Google Shape;1202;p37">
              <a:extLst>
                <a:ext uri="{FF2B5EF4-FFF2-40B4-BE49-F238E27FC236}">
                  <a16:creationId xmlns:a16="http://schemas.microsoft.com/office/drawing/2014/main" xmlns="" id="{476D229D-8F84-417F-B903-04591990E7D8}"/>
                </a:ext>
              </a:extLst>
            </p:cNvPr>
            <p:cNvSpPr/>
            <p:nvPr/>
          </p:nvSpPr>
          <p:spPr>
            <a:xfrm>
              <a:off x="7503292" y="1402853"/>
              <a:ext cx="768222" cy="622680"/>
            </a:xfrm>
            <a:custGeom>
              <a:avLst/>
              <a:gdLst/>
              <a:ahLst/>
              <a:cxnLst/>
              <a:rect l="l" t="t" r="r" b="b"/>
              <a:pathLst>
                <a:path w="27052" h="30034" extrusionOk="0">
                  <a:moveTo>
                    <a:pt x="13526" y="0"/>
                  </a:moveTo>
                  <a:cubicBezTo>
                    <a:pt x="12847" y="0"/>
                    <a:pt x="12169" y="176"/>
                    <a:pt x="11561" y="527"/>
                  </a:cubicBezTo>
                  <a:lnTo>
                    <a:pt x="1965" y="6075"/>
                  </a:lnTo>
                  <a:cubicBezTo>
                    <a:pt x="751" y="6778"/>
                    <a:pt x="1" y="8064"/>
                    <a:pt x="1" y="9468"/>
                  </a:cubicBezTo>
                  <a:lnTo>
                    <a:pt x="1" y="20553"/>
                  </a:lnTo>
                  <a:cubicBezTo>
                    <a:pt x="1" y="21958"/>
                    <a:pt x="751" y="23256"/>
                    <a:pt x="1965" y="23958"/>
                  </a:cubicBezTo>
                  <a:lnTo>
                    <a:pt x="11561" y="29507"/>
                  </a:lnTo>
                  <a:cubicBezTo>
                    <a:pt x="12169" y="29858"/>
                    <a:pt x="12847" y="30033"/>
                    <a:pt x="13526" y="30033"/>
                  </a:cubicBezTo>
                  <a:cubicBezTo>
                    <a:pt x="14205" y="30033"/>
                    <a:pt x="14883" y="29858"/>
                    <a:pt x="15491" y="29507"/>
                  </a:cubicBezTo>
                  <a:lnTo>
                    <a:pt x="25099" y="23958"/>
                  </a:lnTo>
                  <a:cubicBezTo>
                    <a:pt x="26313" y="23256"/>
                    <a:pt x="27052" y="21958"/>
                    <a:pt x="27052" y="20553"/>
                  </a:cubicBezTo>
                  <a:lnTo>
                    <a:pt x="27052" y="9468"/>
                  </a:lnTo>
                  <a:cubicBezTo>
                    <a:pt x="27052" y="8064"/>
                    <a:pt x="26313" y="6778"/>
                    <a:pt x="25099"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H3.3</a:t>
              </a:r>
              <a:endParaRPr sz="3200" dirty="0">
                <a:solidFill>
                  <a:srgbClr val="434343"/>
                </a:solidFill>
              </a:endParaRPr>
            </a:p>
          </p:txBody>
        </p:sp>
        <p:grpSp>
          <p:nvGrpSpPr>
            <p:cNvPr id="237" name="Google Shape;1203;p37">
              <a:extLst>
                <a:ext uri="{FF2B5EF4-FFF2-40B4-BE49-F238E27FC236}">
                  <a16:creationId xmlns:a16="http://schemas.microsoft.com/office/drawing/2014/main" xmlns="" id="{992AC06E-097D-4FEE-A11D-D9169FAEAA58}"/>
                </a:ext>
              </a:extLst>
            </p:cNvPr>
            <p:cNvGrpSpPr/>
            <p:nvPr/>
          </p:nvGrpSpPr>
          <p:grpSpPr>
            <a:xfrm>
              <a:off x="6330056" y="2145025"/>
              <a:ext cx="1838072" cy="636350"/>
              <a:chOff x="5222700" y="3658300"/>
              <a:chExt cx="3540201" cy="636350"/>
            </a:xfrm>
          </p:grpSpPr>
          <p:sp>
            <p:nvSpPr>
              <p:cNvPr id="238" name="Google Shape;1204;p37">
                <a:extLst>
                  <a:ext uri="{FF2B5EF4-FFF2-40B4-BE49-F238E27FC236}">
                    <a16:creationId xmlns:a16="http://schemas.microsoft.com/office/drawing/2014/main" xmlns="" id="{8D6197EB-52EE-40D5-BC63-DC040E264686}"/>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39" name="Google Shape;1205;p37">
                <a:extLst>
                  <a:ext uri="{FF2B5EF4-FFF2-40B4-BE49-F238E27FC236}">
                    <a16:creationId xmlns:a16="http://schemas.microsoft.com/office/drawing/2014/main" xmlns="" id="{F0DBE84C-C526-4450-BCBD-BDDFA27D2313}"/>
                  </a:ext>
                </a:extLst>
              </p:cNvPr>
              <p:cNvSpPr txBox="1"/>
              <p:nvPr/>
            </p:nvSpPr>
            <p:spPr>
              <a:xfrm>
                <a:off x="5222700" y="3658300"/>
                <a:ext cx="3540201" cy="365700"/>
              </a:xfrm>
              <a:prstGeom prst="rect">
                <a:avLst/>
              </a:prstGeom>
              <a:noFill/>
              <a:ln>
                <a:noFill/>
              </a:ln>
            </p:spPr>
            <p:txBody>
              <a:bodyPr spcFirstLastPara="1" wrap="square" lIns="121900" tIns="121900" rIns="121900" bIns="121900" anchor="ctr" anchorCtr="0">
                <a:noAutofit/>
              </a:bodyPr>
              <a:lstStyle/>
              <a:p>
                <a:pPr lvl="0"/>
                <a:r>
                  <a:rPr lang="en-US"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Usage of washable surgical and nursing clothing after proper sterilization</a:t>
                </a:r>
                <a:endParaRPr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40" name="Google Shape;1244;p37">
            <a:extLst>
              <a:ext uri="{FF2B5EF4-FFF2-40B4-BE49-F238E27FC236}">
                <a16:creationId xmlns:a16="http://schemas.microsoft.com/office/drawing/2014/main" xmlns="" id="{7E4F9539-E441-49C8-856F-3741DD4465FD}"/>
              </a:ext>
            </a:extLst>
          </p:cNvPr>
          <p:cNvGrpSpPr/>
          <p:nvPr/>
        </p:nvGrpSpPr>
        <p:grpSpPr>
          <a:xfrm>
            <a:off x="6725935" y="2562582"/>
            <a:ext cx="3530118" cy="2051776"/>
            <a:chOff x="768813" y="3032123"/>
            <a:chExt cx="2209888" cy="1574727"/>
          </a:xfrm>
        </p:grpSpPr>
        <p:sp>
          <p:nvSpPr>
            <p:cNvPr id="241" name="Google Shape;1245;p37">
              <a:extLst>
                <a:ext uri="{FF2B5EF4-FFF2-40B4-BE49-F238E27FC236}">
                  <a16:creationId xmlns:a16="http://schemas.microsoft.com/office/drawing/2014/main" xmlns="" id="{5E446D68-5BC2-43EC-ABB5-C0E64AE0B4E4}"/>
                </a:ext>
              </a:extLst>
            </p:cNvPr>
            <p:cNvSpPr/>
            <p:nvPr/>
          </p:nvSpPr>
          <p:spPr>
            <a:xfrm>
              <a:off x="768813" y="3455450"/>
              <a:ext cx="2087700" cy="1151400"/>
            </a:xfrm>
            <a:prstGeom prst="roundRect">
              <a:avLst>
                <a:gd name="adj" fmla="val 16667"/>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2" name="Google Shape;1246;p37">
              <a:extLst>
                <a:ext uri="{FF2B5EF4-FFF2-40B4-BE49-F238E27FC236}">
                  <a16:creationId xmlns:a16="http://schemas.microsoft.com/office/drawing/2014/main" xmlns="" id="{B5B2B289-16FB-4EDB-AE85-014186B16D76}"/>
                </a:ext>
              </a:extLst>
            </p:cNvPr>
            <p:cNvSpPr/>
            <p:nvPr/>
          </p:nvSpPr>
          <p:spPr>
            <a:xfrm>
              <a:off x="2210500" y="3032123"/>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43" name="Google Shape;1247;p37">
              <a:extLst>
                <a:ext uri="{FF2B5EF4-FFF2-40B4-BE49-F238E27FC236}">
                  <a16:creationId xmlns:a16="http://schemas.microsoft.com/office/drawing/2014/main" xmlns="" id="{AF027BFB-9F7F-4A24-A11A-79EB05029F2B}"/>
                </a:ext>
              </a:extLst>
            </p:cNvPr>
            <p:cNvSpPr/>
            <p:nvPr/>
          </p:nvSpPr>
          <p:spPr>
            <a:xfrm>
              <a:off x="2094513" y="3151607"/>
              <a:ext cx="780529"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H3.4</a:t>
              </a:r>
              <a:endParaRPr sz="3200" dirty="0">
                <a:solidFill>
                  <a:srgbClr val="434343"/>
                </a:solidFill>
              </a:endParaRPr>
            </a:p>
          </p:txBody>
        </p:sp>
        <p:grpSp>
          <p:nvGrpSpPr>
            <p:cNvPr id="244" name="Google Shape;1248;p37">
              <a:extLst>
                <a:ext uri="{FF2B5EF4-FFF2-40B4-BE49-F238E27FC236}">
                  <a16:creationId xmlns:a16="http://schemas.microsoft.com/office/drawing/2014/main" xmlns="" id="{5EB5907D-1430-49AB-A1DB-96BA9C7628F3}"/>
                </a:ext>
              </a:extLst>
            </p:cNvPr>
            <p:cNvGrpSpPr/>
            <p:nvPr/>
          </p:nvGrpSpPr>
          <p:grpSpPr>
            <a:xfrm>
              <a:off x="921206" y="3893825"/>
              <a:ext cx="1829678" cy="636350"/>
              <a:chOff x="5222700" y="3658300"/>
              <a:chExt cx="3524034" cy="636350"/>
            </a:xfrm>
          </p:grpSpPr>
          <p:sp>
            <p:nvSpPr>
              <p:cNvPr id="245" name="Google Shape;1249;p37">
                <a:extLst>
                  <a:ext uri="{FF2B5EF4-FFF2-40B4-BE49-F238E27FC236}">
                    <a16:creationId xmlns:a16="http://schemas.microsoft.com/office/drawing/2014/main" xmlns="" id="{50774192-3E7A-4165-927B-26939D92BDF8}"/>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46" name="Google Shape;1250;p37">
                <a:extLst>
                  <a:ext uri="{FF2B5EF4-FFF2-40B4-BE49-F238E27FC236}">
                    <a16:creationId xmlns:a16="http://schemas.microsoft.com/office/drawing/2014/main" xmlns="" id="{20B5777E-63C2-4C50-B10D-6DC5BBDEC9AD}"/>
                  </a:ext>
                </a:extLst>
              </p:cNvPr>
              <p:cNvSpPr txBox="1"/>
              <p:nvPr/>
            </p:nvSpPr>
            <p:spPr>
              <a:xfrm>
                <a:off x="5222700" y="3658300"/>
                <a:ext cx="3524034"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Practice of usage of reusable gloves and masks</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47" name="Google Shape;1184;p37">
            <a:extLst>
              <a:ext uri="{FF2B5EF4-FFF2-40B4-BE49-F238E27FC236}">
                <a16:creationId xmlns:a16="http://schemas.microsoft.com/office/drawing/2014/main" xmlns="" id="{5EFDF40A-D651-44C2-8871-752DA70EC79E}"/>
              </a:ext>
            </a:extLst>
          </p:cNvPr>
          <p:cNvGrpSpPr/>
          <p:nvPr/>
        </p:nvGrpSpPr>
        <p:grpSpPr>
          <a:xfrm>
            <a:off x="6702411" y="4435387"/>
            <a:ext cx="3917426" cy="2000438"/>
            <a:chOff x="3473227" y="3032136"/>
            <a:chExt cx="2203687" cy="1574714"/>
          </a:xfrm>
        </p:grpSpPr>
        <p:sp>
          <p:nvSpPr>
            <p:cNvPr id="248" name="Google Shape;1185;p37">
              <a:extLst>
                <a:ext uri="{FF2B5EF4-FFF2-40B4-BE49-F238E27FC236}">
                  <a16:creationId xmlns:a16="http://schemas.microsoft.com/office/drawing/2014/main" xmlns="" id="{997B6999-2009-4AF3-9FF8-50AD9D9A4ECA}"/>
                </a:ext>
              </a:extLst>
            </p:cNvPr>
            <p:cNvSpPr/>
            <p:nvPr/>
          </p:nvSpPr>
          <p:spPr>
            <a:xfrm>
              <a:off x="3473227" y="3455450"/>
              <a:ext cx="2087700" cy="11514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9" name="Google Shape;1186;p37">
              <a:extLst>
                <a:ext uri="{FF2B5EF4-FFF2-40B4-BE49-F238E27FC236}">
                  <a16:creationId xmlns:a16="http://schemas.microsoft.com/office/drawing/2014/main" xmlns="" id="{65CAF31D-453A-443B-A9E4-05B4B70C5E66}"/>
                </a:ext>
              </a:extLst>
            </p:cNvPr>
            <p:cNvSpPr/>
            <p:nvPr/>
          </p:nvSpPr>
          <p:spPr>
            <a:xfrm>
              <a:off x="4908713" y="30321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50" name="Google Shape;1187;p37">
              <a:extLst>
                <a:ext uri="{FF2B5EF4-FFF2-40B4-BE49-F238E27FC236}">
                  <a16:creationId xmlns:a16="http://schemas.microsoft.com/office/drawing/2014/main" xmlns="" id="{DB0DAEA2-39E8-4EC0-AACA-74D88433C1A5}"/>
                </a:ext>
              </a:extLst>
            </p:cNvPr>
            <p:cNvSpPr/>
            <p:nvPr/>
          </p:nvSpPr>
          <p:spPr>
            <a:xfrm>
              <a:off x="4757878" y="3151622"/>
              <a:ext cx="815357"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H3.5</a:t>
              </a:r>
              <a:endParaRPr sz="3200" dirty="0">
                <a:solidFill>
                  <a:srgbClr val="434343"/>
                </a:solidFill>
              </a:endParaRPr>
            </a:p>
          </p:txBody>
        </p:sp>
        <p:grpSp>
          <p:nvGrpSpPr>
            <p:cNvPr id="251" name="Google Shape;1188;p37">
              <a:extLst>
                <a:ext uri="{FF2B5EF4-FFF2-40B4-BE49-F238E27FC236}">
                  <a16:creationId xmlns:a16="http://schemas.microsoft.com/office/drawing/2014/main" xmlns="" id="{37F16F4B-4A74-4138-A1B9-604C4804150D}"/>
                </a:ext>
              </a:extLst>
            </p:cNvPr>
            <p:cNvGrpSpPr/>
            <p:nvPr/>
          </p:nvGrpSpPr>
          <p:grpSpPr>
            <a:xfrm>
              <a:off x="3625618" y="3893825"/>
              <a:ext cx="1788787" cy="636350"/>
              <a:chOff x="5222700" y="3658300"/>
              <a:chExt cx="3445276" cy="636350"/>
            </a:xfrm>
          </p:grpSpPr>
          <p:sp>
            <p:nvSpPr>
              <p:cNvPr id="252" name="Google Shape;1189;p37">
                <a:extLst>
                  <a:ext uri="{FF2B5EF4-FFF2-40B4-BE49-F238E27FC236}">
                    <a16:creationId xmlns:a16="http://schemas.microsoft.com/office/drawing/2014/main" xmlns="" id="{04F9CC40-2CE0-47D3-942C-B0955BEC0202}"/>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53" name="Google Shape;1190;p37">
                <a:extLst>
                  <a:ext uri="{FF2B5EF4-FFF2-40B4-BE49-F238E27FC236}">
                    <a16:creationId xmlns:a16="http://schemas.microsoft.com/office/drawing/2014/main" xmlns="" id="{69A478C2-CFDA-4D96-8673-1487C112AE78}"/>
                  </a:ext>
                </a:extLst>
              </p:cNvPr>
              <p:cNvSpPr txBox="1"/>
              <p:nvPr/>
            </p:nvSpPr>
            <p:spPr>
              <a:xfrm>
                <a:off x="5222700" y="3658300"/>
                <a:ext cx="3445276" cy="365700"/>
              </a:xfrm>
              <a:prstGeom prst="rect">
                <a:avLst/>
              </a:prstGeom>
              <a:noFill/>
              <a:ln>
                <a:noFill/>
              </a:ln>
            </p:spPr>
            <p:txBody>
              <a:bodyPr spcFirstLastPara="1" wrap="square" lIns="121900" tIns="121900" rIns="121900" bIns="121900" anchor="ctr" anchorCtr="0">
                <a:noAutofit/>
              </a:bodyPr>
              <a:lstStyle/>
              <a:p>
                <a:pPr lvl="0"/>
                <a:r>
                  <a:rPr lang="en-IN"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Reduction of kitchen waste</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spTree>
    <p:extLst>
      <p:ext uri="{BB962C8B-B14F-4D97-AF65-F5344CB8AC3E}">
        <p14:creationId xmlns:p14="http://schemas.microsoft.com/office/powerpoint/2010/main" xmlns="" val="30611109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55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57</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8044" y="80000"/>
            <a:ext cx="5703478" cy="6778000"/>
            <a:chOff x="6096000" y="119865"/>
            <a:chExt cx="5703478" cy="6778000"/>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7936" y="119865"/>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56</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787942" y="347589"/>
            <a:ext cx="4656627" cy="3388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 sz="2000" b="1" dirty="0">
                <a:latin typeface="Cambria" panose="02040503050406030204" pitchFamily="18" charset="0"/>
                <a:ea typeface="Cambria" panose="02040503050406030204" pitchFamily="18" charset="0"/>
              </a:rPr>
              <a:t>H3…..</a:t>
            </a:r>
            <a:endParaRPr lang="en-IN" sz="2000" b="1" dirty="0">
              <a:latin typeface="Cambria" panose="02040503050406030204" pitchFamily="18" charset="0"/>
              <a:ea typeface="Cambria" panose="02040503050406030204" pitchFamily="18" charset="0"/>
            </a:endParaRPr>
          </a:p>
        </p:txBody>
      </p:sp>
      <p:sp>
        <p:nvSpPr>
          <p:cNvPr id="217" name="TextBox 216">
            <a:extLst>
              <a:ext uri="{FF2B5EF4-FFF2-40B4-BE49-F238E27FC236}">
                <a16:creationId xmlns:a16="http://schemas.microsoft.com/office/drawing/2014/main" xmlns="" id="{3D7A8180-5D24-49CB-85EC-F3C9DDB07FB3}"/>
              </a:ext>
            </a:extLst>
          </p:cNvPr>
          <p:cNvSpPr txBox="1"/>
          <p:nvPr/>
        </p:nvSpPr>
        <p:spPr>
          <a:xfrm>
            <a:off x="3048000" y="3239571"/>
            <a:ext cx="6096000" cy="369332"/>
          </a:xfrm>
          <a:prstGeom prst="rect">
            <a:avLst/>
          </a:prstGeom>
          <a:noFill/>
        </p:spPr>
        <p:txBody>
          <a:bodyPr wrap="square">
            <a:spAutoFit/>
          </a:bodyPr>
          <a:lstStyle/>
          <a:p>
            <a:pPr algn="ctr">
              <a:buClr>
                <a:schemeClr val="dk1"/>
              </a:buClr>
              <a:buSzPts val="1100"/>
            </a:pPr>
            <a:r>
              <a:rPr lang="en-IN" sz="1800" dirty="0">
                <a:solidFill>
                  <a:srgbClr val="434343"/>
                </a:solidFill>
                <a:latin typeface="Fira Sans Extra Condensed Medium"/>
                <a:ea typeface="Fira Sans Extra Condensed Medium"/>
                <a:cs typeface="Fira Sans Extra Condensed Medium"/>
                <a:sym typeface="Fira Sans Extra Condensed Medium"/>
              </a:rPr>
              <a:t>H3.1</a:t>
            </a:r>
            <a:endParaRPr lang="en-IN" sz="1800" dirty="0">
              <a:solidFill>
                <a:srgbClr val="434343"/>
              </a:solidFill>
            </a:endParaRPr>
          </a:p>
        </p:txBody>
      </p:sp>
      <p:sp>
        <p:nvSpPr>
          <p:cNvPr id="218" name="TextBox 217">
            <a:extLst>
              <a:ext uri="{FF2B5EF4-FFF2-40B4-BE49-F238E27FC236}">
                <a16:creationId xmlns:a16="http://schemas.microsoft.com/office/drawing/2014/main" xmlns="" id="{B3FF4E6A-794C-465E-AE92-ED504EBA4474}"/>
              </a:ext>
            </a:extLst>
          </p:cNvPr>
          <p:cNvSpPr txBox="1"/>
          <p:nvPr/>
        </p:nvSpPr>
        <p:spPr>
          <a:xfrm>
            <a:off x="3048000" y="3239571"/>
            <a:ext cx="6096000" cy="369332"/>
          </a:xfrm>
          <a:prstGeom prst="rect">
            <a:avLst/>
          </a:prstGeom>
          <a:noFill/>
        </p:spPr>
        <p:txBody>
          <a:bodyPr wrap="square">
            <a:spAutoFit/>
          </a:bodyPr>
          <a:lstStyle/>
          <a:p>
            <a:pPr algn="ctr">
              <a:buClr>
                <a:schemeClr val="dk1"/>
              </a:buClr>
              <a:buSzPts val="1100"/>
            </a:pPr>
            <a:r>
              <a:rPr lang="en-IN" sz="1800" dirty="0">
                <a:solidFill>
                  <a:srgbClr val="434343"/>
                </a:solidFill>
                <a:latin typeface="Fira Sans Extra Condensed Medium"/>
                <a:ea typeface="Fira Sans Extra Condensed Medium"/>
                <a:cs typeface="Fira Sans Extra Condensed Medium"/>
                <a:sym typeface="Fira Sans Extra Condensed Medium"/>
              </a:rPr>
              <a:t>H3.1</a:t>
            </a:r>
            <a:endParaRPr lang="en-IN" sz="1800" dirty="0">
              <a:solidFill>
                <a:srgbClr val="434343"/>
              </a:solidFill>
            </a:endParaRPr>
          </a:p>
        </p:txBody>
      </p:sp>
      <p:grpSp>
        <p:nvGrpSpPr>
          <p:cNvPr id="159" name="Google Shape;1172;p37">
            <a:extLst>
              <a:ext uri="{FF2B5EF4-FFF2-40B4-BE49-F238E27FC236}">
                <a16:creationId xmlns:a16="http://schemas.microsoft.com/office/drawing/2014/main" xmlns="" id="{B0D7E3E3-B1EC-4DB0-8E90-3B878610A08F}"/>
              </a:ext>
            </a:extLst>
          </p:cNvPr>
          <p:cNvGrpSpPr/>
          <p:nvPr/>
        </p:nvGrpSpPr>
        <p:grpSpPr>
          <a:xfrm>
            <a:off x="1025084" y="863739"/>
            <a:ext cx="3127816" cy="2365547"/>
            <a:chOff x="768813" y="1283325"/>
            <a:chExt cx="2209900" cy="1574725"/>
          </a:xfrm>
        </p:grpSpPr>
        <p:sp>
          <p:nvSpPr>
            <p:cNvPr id="160" name="Google Shape;1173;p37">
              <a:extLst>
                <a:ext uri="{FF2B5EF4-FFF2-40B4-BE49-F238E27FC236}">
                  <a16:creationId xmlns:a16="http://schemas.microsoft.com/office/drawing/2014/main" xmlns="" id="{8D8C1360-F458-488F-A3F3-0D1A355974A7}"/>
                </a:ext>
              </a:extLst>
            </p:cNvPr>
            <p:cNvSpPr/>
            <p:nvPr/>
          </p:nvSpPr>
          <p:spPr>
            <a:xfrm>
              <a:off x="768813" y="1706650"/>
              <a:ext cx="2087700" cy="11514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1" name="Google Shape;1174;p37">
              <a:extLst>
                <a:ext uri="{FF2B5EF4-FFF2-40B4-BE49-F238E27FC236}">
                  <a16:creationId xmlns:a16="http://schemas.microsoft.com/office/drawing/2014/main" xmlns="" id="{05193361-B651-4C55-9F4A-B53DCFD752C5}"/>
                </a:ext>
              </a:extLst>
            </p:cNvPr>
            <p:cNvSpPr/>
            <p:nvPr/>
          </p:nvSpPr>
          <p:spPr>
            <a:xfrm>
              <a:off x="2210512" y="1283325"/>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5EB2FC"/>
            </a:solidFill>
            <a:ln>
              <a:noFill/>
            </a:ln>
          </p:spPr>
          <p:txBody>
            <a:bodyPr spcFirstLastPara="1" wrap="square" lIns="121900" tIns="121900" rIns="121900" bIns="121900" anchor="ctr" anchorCtr="0">
              <a:noAutofit/>
            </a:bodyPr>
            <a:lstStyle/>
            <a:p>
              <a:endParaRPr sz="2400"/>
            </a:p>
          </p:txBody>
        </p:sp>
        <p:sp>
          <p:nvSpPr>
            <p:cNvPr id="162" name="Google Shape;1175;p37">
              <a:extLst>
                <a:ext uri="{FF2B5EF4-FFF2-40B4-BE49-F238E27FC236}">
                  <a16:creationId xmlns:a16="http://schemas.microsoft.com/office/drawing/2014/main" xmlns="" id="{0812FB54-885E-42DA-80F4-F57FDFA06F12}"/>
                </a:ext>
              </a:extLst>
            </p:cNvPr>
            <p:cNvSpPr/>
            <p:nvPr/>
          </p:nvSpPr>
          <p:spPr>
            <a:xfrm>
              <a:off x="2094525" y="1402808"/>
              <a:ext cx="780527"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H3.6</a:t>
              </a:r>
              <a:endParaRPr sz="3200" dirty="0">
                <a:solidFill>
                  <a:srgbClr val="434343"/>
                </a:solidFill>
              </a:endParaRPr>
            </a:p>
          </p:txBody>
        </p:sp>
        <p:grpSp>
          <p:nvGrpSpPr>
            <p:cNvPr id="163" name="Google Shape;1176;p37">
              <a:extLst>
                <a:ext uri="{FF2B5EF4-FFF2-40B4-BE49-F238E27FC236}">
                  <a16:creationId xmlns:a16="http://schemas.microsoft.com/office/drawing/2014/main" xmlns="" id="{FDBFA414-0D85-4FA4-B594-3376E4F8E51F}"/>
                </a:ext>
              </a:extLst>
            </p:cNvPr>
            <p:cNvGrpSpPr/>
            <p:nvPr/>
          </p:nvGrpSpPr>
          <p:grpSpPr>
            <a:xfrm>
              <a:off x="921206" y="2145025"/>
              <a:ext cx="1829678" cy="636350"/>
              <a:chOff x="5222700" y="3658300"/>
              <a:chExt cx="3524034" cy="636350"/>
            </a:xfrm>
          </p:grpSpPr>
          <p:sp>
            <p:nvSpPr>
              <p:cNvPr id="164" name="Google Shape;1177;p37">
                <a:extLst>
                  <a:ext uri="{FF2B5EF4-FFF2-40B4-BE49-F238E27FC236}">
                    <a16:creationId xmlns:a16="http://schemas.microsoft.com/office/drawing/2014/main" xmlns="" id="{A058FB1B-46E2-4DA3-9324-9D2C7A5225F5}"/>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165" name="Google Shape;1178;p37">
                <a:extLst>
                  <a:ext uri="{FF2B5EF4-FFF2-40B4-BE49-F238E27FC236}">
                    <a16:creationId xmlns:a16="http://schemas.microsoft.com/office/drawing/2014/main" xmlns="" id="{7CD2C7EC-28EC-41F7-9908-64F0CC12D0EA}"/>
                  </a:ext>
                </a:extLst>
              </p:cNvPr>
              <p:cNvSpPr txBox="1"/>
              <p:nvPr/>
            </p:nvSpPr>
            <p:spPr>
              <a:xfrm>
                <a:off x="5222700" y="3658300"/>
                <a:ext cx="3524034" cy="365700"/>
              </a:xfrm>
              <a:prstGeom prst="rect">
                <a:avLst/>
              </a:prstGeom>
              <a:noFill/>
              <a:ln>
                <a:noFill/>
              </a:ln>
            </p:spPr>
            <p:txBody>
              <a:bodyPr spcFirstLastPara="1" wrap="square" lIns="121900" tIns="121900" rIns="121900" bIns="121900" anchor="ctr" anchorCtr="0">
                <a:noAutofit/>
              </a:bodyPr>
              <a:lstStyle/>
              <a:p>
                <a:pPr lvl="0"/>
                <a:r>
                  <a:rPr lang="en-IN"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Reduction of paper waste</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166" name="Google Shape;1228;p37">
            <a:extLst>
              <a:ext uri="{FF2B5EF4-FFF2-40B4-BE49-F238E27FC236}">
                <a16:creationId xmlns:a16="http://schemas.microsoft.com/office/drawing/2014/main" xmlns="" id="{5B9DAC77-8B82-4D3E-B834-28C8257E2612}"/>
              </a:ext>
            </a:extLst>
          </p:cNvPr>
          <p:cNvGrpSpPr/>
          <p:nvPr/>
        </p:nvGrpSpPr>
        <p:grpSpPr>
          <a:xfrm>
            <a:off x="1364091" y="3026022"/>
            <a:ext cx="3741310" cy="2477118"/>
            <a:chOff x="3473227" y="1283336"/>
            <a:chExt cx="2203687" cy="1574714"/>
          </a:xfrm>
        </p:grpSpPr>
        <p:sp>
          <p:nvSpPr>
            <p:cNvPr id="167" name="Google Shape;1229;p37">
              <a:extLst>
                <a:ext uri="{FF2B5EF4-FFF2-40B4-BE49-F238E27FC236}">
                  <a16:creationId xmlns:a16="http://schemas.microsoft.com/office/drawing/2014/main" xmlns="" id="{3A09D545-250E-4C72-BFFB-808F52E24DD6}"/>
                </a:ext>
              </a:extLst>
            </p:cNvPr>
            <p:cNvSpPr/>
            <p:nvPr/>
          </p:nvSpPr>
          <p:spPr>
            <a:xfrm>
              <a:off x="3473227" y="1706650"/>
              <a:ext cx="2087700" cy="1151400"/>
            </a:xfrm>
            <a:prstGeom prst="roundRect">
              <a:avLst>
                <a:gd name="adj" fmla="val 16667"/>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 name="Google Shape;1230;p37">
              <a:extLst>
                <a:ext uri="{FF2B5EF4-FFF2-40B4-BE49-F238E27FC236}">
                  <a16:creationId xmlns:a16="http://schemas.microsoft.com/office/drawing/2014/main" xmlns="" id="{CA612326-110D-4387-825D-2C828D75DBE5}"/>
                </a:ext>
              </a:extLst>
            </p:cNvPr>
            <p:cNvSpPr/>
            <p:nvPr/>
          </p:nvSpPr>
          <p:spPr>
            <a:xfrm>
              <a:off x="4908713" y="12833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169" name="Google Shape;1231;p37">
              <a:extLst>
                <a:ext uri="{FF2B5EF4-FFF2-40B4-BE49-F238E27FC236}">
                  <a16:creationId xmlns:a16="http://schemas.microsoft.com/office/drawing/2014/main" xmlns="" id="{F0BC4DD0-409A-442D-B8A3-BC28283425E5}"/>
                </a:ext>
              </a:extLst>
            </p:cNvPr>
            <p:cNvSpPr/>
            <p:nvPr/>
          </p:nvSpPr>
          <p:spPr>
            <a:xfrm>
              <a:off x="4798858" y="1402822"/>
              <a:ext cx="774377"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H3.7</a:t>
              </a:r>
              <a:endParaRPr sz="3200" dirty="0">
                <a:solidFill>
                  <a:srgbClr val="434343"/>
                </a:solidFill>
              </a:endParaRPr>
            </a:p>
          </p:txBody>
        </p:sp>
        <p:grpSp>
          <p:nvGrpSpPr>
            <p:cNvPr id="170" name="Google Shape;1232;p37">
              <a:extLst>
                <a:ext uri="{FF2B5EF4-FFF2-40B4-BE49-F238E27FC236}">
                  <a16:creationId xmlns:a16="http://schemas.microsoft.com/office/drawing/2014/main" xmlns="" id="{C8EAB0B6-273D-4CBE-8D0B-6ABD0695F6BA}"/>
                </a:ext>
              </a:extLst>
            </p:cNvPr>
            <p:cNvGrpSpPr/>
            <p:nvPr/>
          </p:nvGrpSpPr>
          <p:grpSpPr>
            <a:xfrm>
              <a:off x="3625618" y="2145025"/>
              <a:ext cx="1760890" cy="636350"/>
              <a:chOff x="5222700" y="3658300"/>
              <a:chExt cx="3391545" cy="636350"/>
            </a:xfrm>
          </p:grpSpPr>
          <p:sp>
            <p:nvSpPr>
              <p:cNvPr id="171" name="Google Shape;1233;p37">
                <a:extLst>
                  <a:ext uri="{FF2B5EF4-FFF2-40B4-BE49-F238E27FC236}">
                    <a16:creationId xmlns:a16="http://schemas.microsoft.com/office/drawing/2014/main" xmlns="" id="{E2760BDC-D864-4A93-9AD6-6E5310A24682}"/>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172" name="Google Shape;1234;p37">
                <a:extLst>
                  <a:ext uri="{FF2B5EF4-FFF2-40B4-BE49-F238E27FC236}">
                    <a16:creationId xmlns:a16="http://schemas.microsoft.com/office/drawing/2014/main" xmlns="" id="{76F91D0C-F879-4B13-89A5-BD182D635EA9}"/>
                  </a:ext>
                </a:extLst>
              </p:cNvPr>
              <p:cNvSpPr txBox="1"/>
              <p:nvPr/>
            </p:nvSpPr>
            <p:spPr>
              <a:xfrm>
                <a:off x="5222700" y="3658300"/>
                <a:ext cx="3391545"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Facility is maintaining paperless office system</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173" name="Google Shape;1199;p37">
            <a:extLst>
              <a:ext uri="{FF2B5EF4-FFF2-40B4-BE49-F238E27FC236}">
                <a16:creationId xmlns:a16="http://schemas.microsoft.com/office/drawing/2014/main" xmlns="" id="{B84F0411-8D48-463A-97CD-75BD4180CCC4}"/>
              </a:ext>
            </a:extLst>
          </p:cNvPr>
          <p:cNvGrpSpPr/>
          <p:nvPr/>
        </p:nvGrpSpPr>
        <p:grpSpPr>
          <a:xfrm>
            <a:off x="6709650" y="192123"/>
            <a:ext cx="3727978" cy="2436228"/>
            <a:chOff x="6177641" y="1283373"/>
            <a:chExt cx="2197555" cy="1574677"/>
          </a:xfrm>
        </p:grpSpPr>
        <p:sp>
          <p:nvSpPr>
            <p:cNvPr id="206" name="Google Shape;1200;p37">
              <a:extLst>
                <a:ext uri="{FF2B5EF4-FFF2-40B4-BE49-F238E27FC236}">
                  <a16:creationId xmlns:a16="http://schemas.microsoft.com/office/drawing/2014/main" xmlns="" id="{9558CA6A-2DD2-4BB3-9F7F-BC44777DB204}"/>
                </a:ext>
              </a:extLst>
            </p:cNvPr>
            <p:cNvSpPr/>
            <p:nvPr/>
          </p:nvSpPr>
          <p:spPr>
            <a:xfrm>
              <a:off x="6177641" y="1706650"/>
              <a:ext cx="2087700" cy="11514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7" name="Google Shape;1201;p37">
              <a:extLst>
                <a:ext uri="{FF2B5EF4-FFF2-40B4-BE49-F238E27FC236}">
                  <a16:creationId xmlns:a16="http://schemas.microsoft.com/office/drawing/2014/main" xmlns="" id="{D8B15935-8502-4002-BEB7-01FBA94F2D37}"/>
                </a:ext>
              </a:extLst>
            </p:cNvPr>
            <p:cNvSpPr/>
            <p:nvPr/>
          </p:nvSpPr>
          <p:spPr>
            <a:xfrm>
              <a:off x="7606974" y="1283373"/>
              <a:ext cx="768222" cy="861643"/>
            </a:xfrm>
            <a:custGeom>
              <a:avLst/>
              <a:gdLst/>
              <a:ahLst/>
              <a:cxnLst/>
              <a:rect l="l" t="t" r="r" b="b"/>
              <a:pathLst>
                <a:path w="37054"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208" name="Google Shape;1202;p37">
              <a:extLst>
                <a:ext uri="{FF2B5EF4-FFF2-40B4-BE49-F238E27FC236}">
                  <a16:creationId xmlns:a16="http://schemas.microsoft.com/office/drawing/2014/main" xmlns="" id="{7463AD91-31C7-4F91-A9F0-03F8D110B334}"/>
                </a:ext>
              </a:extLst>
            </p:cNvPr>
            <p:cNvSpPr/>
            <p:nvPr/>
          </p:nvSpPr>
          <p:spPr>
            <a:xfrm>
              <a:off x="7503292" y="1402853"/>
              <a:ext cx="768222" cy="622680"/>
            </a:xfrm>
            <a:custGeom>
              <a:avLst/>
              <a:gdLst/>
              <a:ahLst/>
              <a:cxnLst/>
              <a:rect l="l" t="t" r="r" b="b"/>
              <a:pathLst>
                <a:path w="27052" h="30034" extrusionOk="0">
                  <a:moveTo>
                    <a:pt x="13526" y="0"/>
                  </a:moveTo>
                  <a:cubicBezTo>
                    <a:pt x="12847" y="0"/>
                    <a:pt x="12169" y="176"/>
                    <a:pt x="11561" y="527"/>
                  </a:cubicBezTo>
                  <a:lnTo>
                    <a:pt x="1965" y="6075"/>
                  </a:lnTo>
                  <a:cubicBezTo>
                    <a:pt x="751" y="6778"/>
                    <a:pt x="1" y="8064"/>
                    <a:pt x="1" y="9468"/>
                  </a:cubicBezTo>
                  <a:lnTo>
                    <a:pt x="1" y="20553"/>
                  </a:lnTo>
                  <a:cubicBezTo>
                    <a:pt x="1" y="21958"/>
                    <a:pt x="751" y="23256"/>
                    <a:pt x="1965" y="23958"/>
                  </a:cubicBezTo>
                  <a:lnTo>
                    <a:pt x="11561" y="29507"/>
                  </a:lnTo>
                  <a:cubicBezTo>
                    <a:pt x="12169" y="29858"/>
                    <a:pt x="12847" y="30033"/>
                    <a:pt x="13526" y="30033"/>
                  </a:cubicBezTo>
                  <a:cubicBezTo>
                    <a:pt x="14205" y="30033"/>
                    <a:pt x="14883" y="29858"/>
                    <a:pt x="15491" y="29507"/>
                  </a:cubicBezTo>
                  <a:lnTo>
                    <a:pt x="25099" y="23958"/>
                  </a:lnTo>
                  <a:cubicBezTo>
                    <a:pt x="26313" y="23256"/>
                    <a:pt x="27052" y="21958"/>
                    <a:pt x="27052" y="20553"/>
                  </a:cubicBezTo>
                  <a:lnTo>
                    <a:pt x="27052" y="9468"/>
                  </a:lnTo>
                  <a:cubicBezTo>
                    <a:pt x="27052" y="8064"/>
                    <a:pt x="26313" y="6778"/>
                    <a:pt x="25099"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H3.8</a:t>
              </a:r>
              <a:endParaRPr sz="3200" dirty="0">
                <a:solidFill>
                  <a:srgbClr val="434343"/>
                </a:solidFill>
              </a:endParaRPr>
            </a:p>
          </p:txBody>
        </p:sp>
        <p:grpSp>
          <p:nvGrpSpPr>
            <p:cNvPr id="209" name="Google Shape;1203;p37">
              <a:extLst>
                <a:ext uri="{FF2B5EF4-FFF2-40B4-BE49-F238E27FC236}">
                  <a16:creationId xmlns:a16="http://schemas.microsoft.com/office/drawing/2014/main" xmlns="" id="{9D75E273-182B-4A9F-9A87-E521E797CB7F}"/>
                </a:ext>
              </a:extLst>
            </p:cNvPr>
            <p:cNvGrpSpPr/>
            <p:nvPr/>
          </p:nvGrpSpPr>
          <p:grpSpPr>
            <a:xfrm>
              <a:off x="6330055" y="2145025"/>
              <a:ext cx="1861821" cy="636350"/>
              <a:chOff x="5222699" y="3658300"/>
              <a:chExt cx="3585943" cy="636350"/>
            </a:xfrm>
          </p:grpSpPr>
          <p:sp>
            <p:nvSpPr>
              <p:cNvPr id="210" name="Google Shape;1204;p37">
                <a:extLst>
                  <a:ext uri="{FF2B5EF4-FFF2-40B4-BE49-F238E27FC236}">
                    <a16:creationId xmlns:a16="http://schemas.microsoft.com/office/drawing/2014/main" xmlns="" id="{22453B7A-6317-4440-972D-A14885C3F7A1}"/>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11" name="Google Shape;1205;p37">
                <a:extLst>
                  <a:ext uri="{FF2B5EF4-FFF2-40B4-BE49-F238E27FC236}">
                    <a16:creationId xmlns:a16="http://schemas.microsoft.com/office/drawing/2014/main" xmlns="" id="{D195689D-A287-43DF-BC3F-DC51D3CACE90}"/>
                  </a:ext>
                </a:extLst>
              </p:cNvPr>
              <p:cNvSpPr txBox="1"/>
              <p:nvPr/>
            </p:nvSpPr>
            <p:spPr>
              <a:xfrm>
                <a:off x="5222699" y="3658300"/>
                <a:ext cx="3585943" cy="365700"/>
              </a:xfrm>
              <a:prstGeom prst="rect">
                <a:avLst/>
              </a:prstGeom>
              <a:noFill/>
              <a:ln>
                <a:noFill/>
              </a:ln>
            </p:spPr>
            <p:txBody>
              <a:bodyPr spcFirstLastPara="1" wrap="square" lIns="121900" tIns="121900" rIns="121900" bIns="121900" anchor="ctr" anchorCtr="0">
                <a:noAutofit/>
              </a:bodyPr>
              <a:lstStyle/>
              <a:p>
                <a:pPr lvl="0"/>
                <a:r>
                  <a:rPr lang="en-US"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Facility is using biodegradable, compostable, or recyclable products in food services</a:t>
                </a:r>
                <a:endParaRPr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12" name="Google Shape;1244;p37">
            <a:extLst>
              <a:ext uri="{FF2B5EF4-FFF2-40B4-BE49-F238E27FC236}">
                <a16:creationId xmlns:a16="http://schemas.microsoft.com/office/drawing/2014/main" xmlns="" id="{50BF3FA3-1500-439C-B174-667EE8694C79}"/>
              </a:ext>
            </a:extLst>
          </p:cNvPr>
          <p:cNvGrpSpPr/>
          <p:nvPr/>
        </p:nvGrpSpPr>
        <p:grpSpPr>
          <a:xfrm>
            <a:off x="6759251" y="2466015"/>
            <a:ext cx="3809935" cy="2135025"/>
            <a:chOff x="768813" y="3032123"/>
            <a:chExt cx="2209888" cy="1574727"/>
          </a:xfrm>
        </p:grpSpPr>
        <p:sp>
          <p:nvSpPr>
            <p:cNvPr id="213" name="Google Shape;1245;p37">
              <a:extLst>
                <a:ext uri="{FF2B5EF4-FFF2-40B4-BE49-F238E27FC236}">
                  <a16:creationId xmlns:a16="http://schemas.microsoft.com/office/drawing/2014/main" xmlns="" id="{41FBB51A-2554-44A6-BF65-B583D288B8FC}"/>
                </a:ext>
              </a:extLst>
            </p:cNvPr>
            <p:cNvSpPr/>
            <p:nvPr/>
          </p:nvSpPr>
          <p:spPr>
            <a:xfrm>
              <a:off x="768813" y="3455450"/>
              <a:ext cx="2087700" cy="1151400"/>
            </a:xfrm>
            <a:prstGeom prst="roundRect">
              <a:avLst>
                <a:gd name="adj" fmla="val 16667"/>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4" name="Google Shape;1246;p37">
              <a:extLst>
                <a:ext uri="{FF2B5EF4-FFF2-40B4-BE49-F238E27FC236}">
                  <a16:creationId xmlns:a16="http://schemas.microsoft.com/office/drawing/2014/main" xmlns="" id="{61799840-E46D-4B08-B71F-C7B55C2F825F}"/>
                </a:ext>
              </a:extLst>
            </p:cNvPr>
            <p:cNvSpPr/>
            <p:nvPr/>
          </p:nvSpPr>
          <p:spPr>
            <a:xfrm>
              <a:off x="2210500" y="3032123"/>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15" name="Google Shape;1247;p37">
              <a:extLst>
                <a:ext uri="{FF2B5EF4-FFF2-40B4-BE49-F238E27FC236}">
                  <a16:creationId xmlns:a16="http://schemas.microsoft.com/office/drawing/2014/main" xmlns="" id="{5CEE577D-39AE-4F2B-836D-9B38037F4B2B}"/>
                </a:ext>
              </a:extLst>
            </p:cNvPr>
            <p:cNvSpPr/>
            <p:nvPr/>
          </p:nvSpPr>
          <p:spPr>
            <a:xfrm>
              <a:off x="2078410" y="3151607"/>
              <a:ext cx="796632"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H3.9</a:t>
              </a:r>
              <a:endParaRPr sz="3200" dirty="0">
                <a:solidFill>
                  <a:srgbClr val="434343"/>
                </a:solidFill>
              </a:endParaRPr>
            </a:p>
          </p:txBody>
        </p:sp>
        <p:grpSp>
          <p:nvGrpSpPr>
            <p:cNvPr id="216" name="Google Shape;1248;p37">
              <a:extLst>
                <a:ext uri="{FF2B5EF4-FFF2-40B4-BE49-F238E27FC236}">
                  <a16:creationId xmlns:a16="http://schemas.microsoft.com/office/drawing/2014/main" xmlns="" id="{8D544739-9EBC-4CEA-8E65-816B2A25D690}"/>
                </a:ext>
              </a:extLst>
            </p:cNvPr>
            <p:cNvGrpSpPr/>
            <p:nvPr/>
          </p:nvGrpSpPr>
          <p:grpSpPr>
            <a:xfrm>
              <a:off x="921206" y="3893825"/>
              <a:ext cx="1829678" cy="636350"/>
              <a:chOff x="5222700" y="3658300"/>
              <a:chExt cx="3524034" cy="636350"/>
            </a:xfrm>
          </p:grpSpPr>
          <p:sp>
            <p:nvSpPr>
              <p:cNvPr id="254" name="Google Shape;1249;p37">
                <a:extLst>
                  <a:ext uri="{FF2B5EF4-FFF2-40B4-BE49-F238E27FC236}">
                    <a16:creationId xmlns:a16="http://schemas.microsoft.com/office/drawing/2014/main" xmlns="" id="{9C72449B-10CC-4CEC-A39B-07A0E69D140E}"/>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55" name="Google Shape;1250;p37">
                <a:extLst>
                  <a:ext uri="{FF2B5EF4-FFF2-40B4-BE49-F238E27FC236}">
                    <a16:creationId xmlns:a16="http://schemas.microsoft.com/office/drawing/2014/main" xmlns="" id="{B72FF9DA-B897-44E3-9FE2-D84C7360C4DA}"/>
                  </a:ext>
                </a:extLst>
              </p:cNvPr>
              <p:cNvSpPr txBox="1"/>
              <p:nvPr/>
            </p:nvSpPr>
            <p:spPr>
              <a:xfrm>
                <a:off x="5222700" y="3658300"/>
                <a:ext cx="3524034" cy="365700"/>
              </a:xfrm>
              <a:prstGeom prst="rect">
                <a:avLst/>
              </a:prstGeom>
              <a:noFill/>
              <a:ln>
                <a:noFill/>
              </a:ln>
            </p:spPr>
            <p:txBody>
              <a:bodyPr spcFirstLastPara="1" wrap="square" lIns="121900" tIns="121900" rIns="121900" bIns="121900" anchor="ctr" anchorCtr="0">
                <a:noAutofit/>
              </a:bodyPr>
              <a:lstStyle/>
              <a:p>
                <a:pPr lvl="0"/>
                <a:r>
                  <a:rPr lang="en-US"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Recycle of waste water from treatment plant</a:t>
                </a:r>
                <a:endParaRPr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56" name="Google Shape;1184;p37">
            <a:extLst>
              <a:ext uri="{FF2B5EF4-FFF2-40B4-BE49-F238E27FC236}">
                <a16:creationId xmlns:a16="http://schemas.microsoft.com/office/drawing/2014/main" xmlns="" id="{741D9B6E-BA72-4686-B8EB-ACB44DF8B01D}"/>
              </a:ext>
            </a:extLst>
          </p:cNvPr>
          <p:cNvGrpSpPr/>
          <p:nvPr/>
        </p:nvGrpSpPr>
        <p:grpSpPr>
          <a:xfrm>
            <a:off x="6775993" y="4197265"/>
            <a:ext cx="4149897" cy="2238560"/>
            <a:chOff x="3473227" y="3032136"/>
            <a:chExt cx="2203687" cy="1574714"/>
          </a:xfrm>
        </p:grpSpPr>
        <p:sp>
          <p:nvSpPr>
            <p:cNvPr id="257" name="Google Shape;1185;p37">
              <a:extLst>
                <a:ext uri="{FF2B5EF4-FFF2-40B4-BE49-F238E27FC236}">
                  <a16:creationId xmlns:a16="http://schemas.microsoft.com/office/drawing/2014/main" xmlns="" id="{2765E95E-D41A-4763-98C4-5ABC6D2FBDF4}"/>
                </a:ext>
              </a:extLst>
            </p:cNvPr>
            <p:cNvSpPr/>
            <p:nvPr/>
          </p:nvSpPr>
          <p:spPr>
            <a:xfrm>
              <a:off x="3473227" y="3455450"/>
              <a:ext cx="2087700" cy="11514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8" name="Google Shape;1186;p37">
              <a:extLst>
                <a:ext uri="{FF2B5EF4-FFF2-40B4-BE49-F238E27FC236}">
                  <a16:creationId xmlns:a16="http://schemas.microsoft.com/office/drawing/2014/main" xmlns="" id="{1DA0919E-0D17-467D-ACB7-90B4688F0896}"/>
                </a:ext>
              </a:extLst>
            </p:cNvPr>
            <p:cNvSpPr/>
            <p:nvPr/>
          </p:nvSpPr>
          <p:spPr>
            <a:xfrm>
              <a:off x="4908713" y="30321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59" name="Google Shape;1187;p37">
              <a:extLst>
                <a:ext uri="{FF2B5EF4-FFF2-40B4-BE49-F238E27FC236}">
                  <a16:creationId xmlns:a16="http://schemas.microsoft.com/office/drawing/2014/main" xmlns="" id="{AB77263C-1996-4E1E-A176-C38AE56F33C8}"/>
                </a:ext>
              </a:extLst>
            </p:cNvPr>
            <p:cNvSpPr/>
            <p:nvPr/>
          </p:nvSpPr>
          <p:spPr>
            <a:xfrm>
              <a:off x="4660982" y="3151622"/>
              <a:ext cx="912253"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H3.10</a:t>
              </a:r>
              <a:endParaRPr sz="3200" dirty="0">
                <a:solidFill>
                  <a:srgbClr val="434343"/>
                </a:solidFill>
              </a:endParaRPr>
            </a:p>
          </p:txBody>
        </p:sp>
        <p:grpSp>
          <p:nvGrpSpPr>
            <p:cNvPr id="260" name="Google Shape;1188;p37">
              <a:extLst>
                <a:ext uri="{FF2B5EF4-FFF2-40B4-BE49-F238E27FC236}">
                  <a16:creationId xmlns:a16="http://schemas.microsoft.com/office/drawing/2014/main" xmlns="" id="{7EFF6367-8BC8-4C23-876C-955BBCA82F86}"/>
                </a:ext>
              </a:extLst>
            </p:cNvPr>
            <p:cNvGrpSpPr/>
            <p:nvPr/>
          </p:nvGrpSpPr>
          <p:grpSpPr>
            <a:xfrm>
              <a:off x="3625618" y="3893825"/>
              <a:ext cx="1788787" cy="636350"/>
              <a:chOff x="5222700" y="3658300"/>
              <a:chExt cx="3445276" cy="636350"/>
            </a:xfrm>
          </p:grpSpPr>
          <p:sp>
            <p:nvSpPr>
              <p:cNvPr id="261" name="Google Shape;1189;p37">
                <a:extLst>
                  <a:ext uri="{FF2B5EF4-FFF2-40B4-BE49-F238E27FC236}">
                    <a16:creationId xmlns:a16="http://schemas.microsoft.com/office/drawing/2014/main" xmlns="" id="{955121B0-3B37-4D86-8DB2-32C076B909FD}"/>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62" name="Google Shape;1190;p37">
                <a:extLst>
                  <a:ext uri="{FF2B5EF4-FFF2-40B4-BE49-F238E27FC236}">
                    <a16:creationId xmlns:a16="http://schemas.microsoft.com/office/drawing/2014/main" xmlns="" id="{1C64D80D-075A-4CE5-8757-7D0A188B5366}"/>
                  </a:ext>
                </a:extLst>
              </p:cNvPr>
              <p:cNvSpPr txBox="1"/>
              <p:nvPr/>
            </p:nvSpPr>
            <p:spPr>
              <a:xfrm>
                <a:off x="5222700" y="3658300"/>
                <a:ext cx="3445276" cy="365700"/>
              </a:xfrm>
              <a:prstGeom prst="rect">
                <a:avLst/>
              </a:prstGeom>
              <a:noFill/>
              <a:ln>
                <a:noFill/>
              </a:ln>
            </p:spPr>
            <p:txBody>
              <a:bodyPr spcFirstLastPara="1" wrap="square" lIns="121900" tIns="121900" rIns="121900" bIns="121900" anchor="ctr" anchorCtr="0">
                <a:noAutofit/>
              </a:bodyPr>
              <a:lstStyle/>
              <a:p>
                <a:pPr lvl="0"/>
                <a:r>
                  <a:rPr lang="en-US"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The Health Facility has a procedure to dispose waste to authorized agencies for Recycle</a:t>
                </a:r>
                <a:endParaRPr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spTree>
    <p:extLst>
      <p:ext uri="{BB962C8B-B14F-4D97-AF65-F5344CB8AC3E}">
        <p14:creationId xmlns:p14="http://schemas.microsoft.com/office/powerpoint/2010/main" xmlns="" val="24244499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000"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59</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8017"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58</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787942" y="347589"/>
            <a:ext cx="4656627" cy="3388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 sz="2000" b="1" dirty="0">
                <a:latin typeface="Cambria" panose="02040503050406030204" pitchFamily="18" charset="0"/>
                <a:ea typeface="Cambria" panose="02040503050406030204" pitchFamily="18" charset="0"/>
              </a:rPr>
              <a:t>H4-Save earth &amp; environment</a:t>
            </a:r>
            <a:endParaRPr lang="en-IN" sz="2000" b="1" dirty="0">
              <a:latin typeface="Cambria" panose="02040503050406030204" pitchFamily="18" charset="0"/>
              <a:ea typeface="Cambria" panose="02040503050406030204" pitchFamily="18" charset="0"/>
            </a:endParaRPr>
          </a:p>
        </p:txBody>
      </p:sp>
      <p:sp>
        <p:nvSpPr>
          <p:cNvPr id="217" name="TextBox 216">
            <a:extLst>
              <a:ext uri="{FF2B5EF4-FFF2-40B4-BE49-F238E27FC236}">
                <a16:creationId xmlns:a16="http://schemas.microsoft.com/office/drawing/2014/main" xmlns="" id="{3D7A8180-5D24-49CB-85EC-F3C9DDB07FB3}"/>
              </a:ext>
            </a:extLst>
          </p:cNvPr>
          <p:cNvSpPr txBox="1"/>
          <p:nvPr/>
        </p:nvSpPr>
        <p:spPr>
          <a:xfrm>
            <a:off x="3048000" y="3239571"/>
            <a:ext cx="6096000" cy="369332"/>
          </a:xfrm>
          <a:prstGeom prst="rect">
            <a:avLst/>
          </a:prstGeom>
          <a:noFill/>
        </p:spPr>
        <p:txBody>
          <a:bodyPr wrap="square">
            <a:spAutoFit/>
          </a:bodyPr>
          <a:lstStyle/>
          <a:p>
            <a:pPr algn="ctr">
              <a:buClr>
                <a:schemeClr val="dk1"/>
              </a:buClr>
              <a:buSzPts val="1100"/>
            </a:pPr>
            <a:r>
              <a:rPr lang="en-IN" sz="1800" dirty="0">
                <a:solidFill>
                  <a:srgbClr val="434343"/>
                </a:solidFill>
                <a:latin typeface="Fira Sans Extra Condensed Medium"/>
                <a:ea typeface="Fira Sans Extra Condensed Medium"/>
                <a:cs typeface="Fira Sans Extra Condensed Medium"/>
                <a:sym typeface="Fira Sans Extra Condensed Medium"/>
              </a:rPr>
              <a:t>H3.1</a:t>
            </a:r>
            <a:endParaRPr lang="en-IN" sz="1800" dirty="0">
              <a:solidFill>
                <a:srgbClr val="434343"/>
              </a:solidFill>
            </a:endParaRPr>
          </a:p>
        </p:txBody>
      </p:sp>
      <p:sp>
        <p:nvSpPr>
          <p:cNvPr id="218" name="TextBox 217">
            <a:extLst>
              <a:ext uri="{FF2B5EF4-FFF2-40B4-BE49-F238E27FC236}">
                <a16:creationId xmlns:a16="http://schemas.microsoft.com/office/drawing/2014/main" xmlns="" id="{B3FF4E6A-794C-465E-AE92-ED504EBA4474}"/>
              </a:ext>
            </a:extLst>
          </p:cNvPr>
          <p:cNvSpPr txBox="1"/>
          <p:nvPr/>
        </p:nvSpPr>
        <p:spPr>
          <a:xfrm>
            <a:off x="3048000" y="3239571"/>
            <a:ext cx="6096000" cy="369332"/>
          </a:xfrm>
          <a:prstGeom prst="rect">
            <a:avLst/>
          </a:prstGeom>
          <a:noFill/>
        </p:spPr>
        <p:txBody>
          <a:bodyPr wrap="square">
            <a:spAutoFit/>
          </a:bodyPr>
          <a:lstStyle/>
          <a:p>
            <a:pPr algn="ctr">
              <a:buClr>
                <a:schemeClr val="dk1"/>
              </a:buClr>
              <a:buSzPts val="1100"/>
            </a:pPr>
            <a:r>
              <a:rPr lang="en-IN" sz="1800" dirty="0">
                <a:solidFill>
                  <a:srgbClr val="434343"/>
                </a:solidFill>
                <a:latin typeface="Fira Sans Extra Condensed Medium"/>
                <a:ea typeface="Fira Sans Extra Condensed Medium"/>
                <a:cs typeface="Fira Sans Extra Condensed Medium"/>
                <a:sym typeface="Fira Sans Extra Condensed Medium"/>
              </a:rPr>
              <a:t>H3.1</a:t>
            </a:r>
            <a:endParaRPr lang="en-IN" sz="1800" dirty="0">
              <a:solidFill>
                <a:srgbClr val="434343"/>
              </a:solidFill>
            </a:endParaRPr>
          </a:p>
        </p:txBody>
      </p:sp>
      <p:grpSp>
        <p:nvGrpSpPr>
          <p:cNvPr id="219" name="Google Shape;1172;p37">
            <a:extLst>
              <a:ext uri="{FF2B5EF4-FFF2-40B4-BE49-F238E27FC236}">
                <a16:creationId xmlns:a16="http://schemas.microsoft.com/office/drawing/2014/main" xmlns="" id="{AC79F568-B652-4DF1-A229-24541533B0F5}"/>
              </a:ext>
            </a:extLst>
          </p:cNvPr>
          <p:cNvGrpSpPr/>
          <p:nvPr/>
        </p:nvGrpSpPr>
        <p:grpSpPr>
          <a:xfrm>
            <a:off x="947034" y="686431"/>
            <a:ext cx="3540502" cy="2007503"/>
            <a:chOff x="768813" y="1283325"/>
            <a:chExt cx="2209900" cy="1574725"/>
          </a:xfrm>
        </p:grpSpPr>
        <p:sp>
          <p:nvSpPr>
            <p:cNvPr id="220" name="Google Shape;1173;p37">
              <a:extLst>
                <a:ext uri="{FF2B5EF4-FFF2-40B4-BE49-F238E27FC236}">
                  <a16:creationId xmlns:a16="http://schemas.microsoft.com/office/drawing/2014/main" xmlns="" id="{67BF45C1-43AF-4CED-9EC6-4EBDFBA18DBA}"/>
                </a:ext>
              </a:extLst>
            </p:cNvPr>
            <p:cNvSpPr/>
            <p:nvPr/>
          </p:nvSpPr>
          <p:spPr>
            <a:xfrm>
              <a:off x="768813" y="1706650"/>
              <a:ext cx="2087700" cy="11514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1" name="Google Shape;1174;p37">
              <a:extLst>
                <a:ext uri="{FF2B5EF4-FFF2-40B4-BE49-F238E27FC236}">
                  <a16:creationId xmlns:a16="http://schemas.microsoft.com/office/drawing/2014/main" xmlns="" id="{4BDBC447-C88A-4EFE-9FD5-A68C648C61C0}"/>
                </a:ext>
              </a:extLst>
            </p:cNvPr>
            <p:cNvSpPr/>
            <p:nvPr/>
          </p:nvSpPr>
          <p:spPr>
            <a:xfrm>
              <a:off x="2210512" y="1283325"/>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5EB2FC"/>
            </a:solidFill>
            <a:ln>
              <a:noFill/>
            </a:ln>
          </p:spPr>
          <p:txBody>
            <a:bodyPr spcFirstLastPara="1" wrap="square" lIns="121900" tIns="121900" rIns="121900" bIns="121900" anchor="ctr" anchorCtr="0">
              <a:noAutofit/>
            </a:bodyPr>
            <a:lstStyle/>
            <a:p>
              <a:endParaRPr sz="2400"/>
            </a:p>
          </p:txBody>
        </p:sp>
        <p:sp>
          <p:nvSpPr>
            <p:cNvPr id="222" name="Google Shape;1175;p37">
              <a:extLst>
                <a:ext uri="{FF2B5EF4-FFF2-40B4-BE49-F238E27FC236}">
                  <a16:creationId xmlns:a16="http://schemas.microsoft.com/office/drawing/2014/main" xmlns="" id="{66F2B57B-6554-4F07-BC02-72E5773C1711}"/>
                </a:ext>
              </a:extLst>
            </p:cNvPr>
            <p:cNvSpPr/>
            <p:nvPr/>
          </p:nvSpPr>
          <p:spPr>
            <a:xfrm>
              <a:off x="2094525" y="1402808"/>
              <a:ext cx="780527"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H4.1</a:t>
              </a:r>
              <a:endParaRPr sz="3200" dirty="0">
                <a:solidFill>
                  <a:srgbClr val="434343"/>
                </a:solidFill>
              </a:endParaRPr>
            </a:p>
          </p:txBody>
        </p:sp>
        <p:grpSp>
          <p:nvGrpSpPr>
            <p:cNvPr id="223" name="Google Shape;1176;p37">
              <a:extLst>
                <a:ext uri="{FF2B5EF4-FFF2-40B4-BE49-F238E27FC236}">
                  <a16:creationId xmlns:a16="http://schemas.microsoft.com/office/drawing/2014/main" xmlns="" id="{50EF2038-E60D-4BA6-A443-EA4A12023E86}"/>
                </a:ext>
              </a:extLst>
            </p:cNvPr>
            <p:cNvGrpSpPr/>
            <p:nvPr/>
          </p:nvGrpSpPr>
          <p:grpSpPr>
            <a:xfrm>
              <a:off x="921206" y="2145025"/>
              <a:ext cx="1829678" cy="636350"/>
              <a:chOff x="5222700" y="3658300"/>
              <a:chExt cx="3524034" cy="636350"/>
            </a:xfrm>
          </p:grpSpPr>
          <p:sp>
            <p:nvSpPr>
              <p:cNvPr id="224" name="Google Shape;1177;p37">
                <a:extLst>
                  <a:ext uri="{FF2B5EF4-FFF2-40B4-BE49-F238E27FC236}">
                    <a16:creationId xmlns:a16="http://schemas.microsoft.com/office/drawing/2014/main" xmlns="" id="{917E6889-AA89-47AD-9F26-0E847B07578F}"/>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25" name="Google Shape;1178;p37">
                <a:extLst>
                  <a:ext uri="{FF2B5EF4-FFF2-40B4-BE49-F238E27FC236}">
                    <a16:creationId xmlns:a16="http://schemas.microsoft.com/office/drawing/2014/main" xmlns="" id="{029CA2CE-3D2E-49C1-BA9C-3D3B4F13CB33}"/>
                  </a:ext>
                </a:extLst>
              </p:cNvPr>
              <p:cNvSpPr txBox="1"/>
              <p:nvPr/>
            </p:nvSpPr>
            <p:spPr>
              <a:xfrm>
                <a:off x="5222700" y="3658300"/>
                <a:ext cx="3524034"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Facility celebrated the Earth Day and World Environment Day to raise awareness</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26" name="Google Shape;1228;p37">
            <a:extLst>
              <a:ext uri="{FF2B5EF4-FFF2-40B4-BE49-F238E27FC236}">
                <a16:creationId xmlns:a16="http://schemas.microsoft.com/office/drawing/2014/main" xmlns="" id="{EFEB0C06-2728-4763-9BB4-30E40D247E60}"/>
              </a:ext>
            </a:extLst>
          </p:cNvPr>
          <p:cNvGrpSpPr/>
          <p:nvPr/>
        </p:nvGrpSpPr>
        <p:grpSpPr>
          <a:xfrm>
            <a:off x="1364438" y="2841130"/>
            <a:ext cx="3838730" cy="1745831"/>
            <a:chOff x="3473227" y="1283336"/>
            <a:chExt cx="2203687" cy="1574714"/>
          </a:xfrm>
        </p:grpSpPr>
        <p:sp>
          <p:nvSpPr>
            <p:cNvPr id="227" name="Google Shape;1229;p37">
              <a:extLst>
                <a:ext uri="{FF2B5EF4-FFF2-40B4-BE49-F238E27FC236}">
                  <a16:creationId xmlns:a16="http://schemas.microsoft.com/office/drawing/2014/main" xmlns="" id="{5C6A24A2-ADDC-4908-A6EE-6EFE68570EB6}"/>
                </a:ext>
              </a:extLst>
            </p:cNvPr>
            <p:cNvSpPr/>
            <p:nvPr/>
          </p:nvSpPr>
          <p:spPr>
            <a:xfrm>
              <a:off x="3473227" y="1706650"/>
              <a:ext cx="2087700" cy="1151400"/>
            </a:xfrm>
            <a:prstGeom prst="roundRect">
              <a:avLst>
                <a:gd name="adj" fmla="val 16667"/>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8" name="Google Shape;1230;p37">
              <a:extLst>
                <a:ext uri="{FF2B5EF4-FFF2-40B4-BE49-F238E27FC236}">
                  <a16:creationId xmlns:a16="http://schemas.microsoft.com/office/drawing/2014/main" xmlns="" id="{60ABECDE-5C81-4AED-A1CA-709E37C97834}"/>
                </a:ext>
              </a:extLst>
            </p:cNvPr>
            <p:cNvSpPr/>
            <p:nvPr/>
          </p:nvSpPr>
          <p:spPr>
            <a:xfrm>
              <a:off x="4908713" y="12833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229" name="Google Shape;1231;p37">
              <a:extLst>
                <a:ext uri="{FF2B5EF4-FFF2-40B4-BE49-F238E27FC236}">
                  <a16:creationId xmlns:a16="http://schemas.microsoft.com/office/drawing/2014/main" xmlns="" id="{3824A326-AD3C-4265-91C2-00E9D686B0CC}"/>
                </a:ext>
              </a:extLst>
            </p:cNvPr>
            <p:cNvSpPr/>
            <p:nvPr/>
          </p:nvSpPr>
          <p:spPr>
            <a:xfrm>
              <a:off x="4786513" y="1402822"/>
              <a:ext cx="786722"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H4.2</a:t>
              </a:r>
              <a:endParaRPr sz="3200" dirty="0">
                <a:solidFill>
                  <a:srgbClr val="434343"/>
                </a:solidFill>
              </a:endParaRPr>
            </a:p>
          </p:txBody>
        </p:sp>
        <p:grpSp>
          <p:nvGrpSpPr>
            <p:cNvPr id="230" name="Google Shape;1232;p37">
              <a:extLst>
                <a:ext uri="{FF2B5EF4-FFF2-40B4-BE49-F238E27FC236}">
                  <a16:creationId xmlns:a16="http://schemas.microsoft.com/office/drawing/2014/main" xmlns="" id="{B5B6EDA2-0A05-4A7E-9D6C-55384C700C72}"/>
                </a:ext>
              </a:extLst>
            </p:cNvPr>
            <p:cNvGrpSpPr/>
            <p:nvPr/>
          </p:nvGrpSpPr>
          <p:grpSpPr>
            <a:xfrm>
              <a:off x="3625618" y="2145025"/>
              <a:ext cx="1760890" cy="636350"/>
              <a:chOff x="5222700" y="3658300"/>
              <a:chExt cx="3391545" cy="636350"/>
            </a:xfrm>
          </p:grpSpPr>
          <p:sp>
            <p:nvSpPr>
              <p:cNvPr id="231" name="Google Shape;1233;p37">
                <a:extLst>
                  <a:ext uri="{FF2B5EF4-FFF2-40B4-BE49-F238E27FC236}">
                    <a16:creationId xmlns:a16="http://schemas.microsoft.com/office/drawing/2014/main" xmlns="" id="{9613A54C-E3E0-42DA-9204-CE1F0077E4D2}"/>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32" name="Google Shape;1234;p37">
                <a:extLst>
                  <a:ext uri="{FF2B5EF4-FFF2-40B4-BE49-F238E27FC236}">
                    <a16:creationId xmlns:a16="http://schemas.microsoft.com/office/drawing/2014/main" xmlns="" id="{BDEAED02-69F5-4487-A46B-6FDC8939EBD0}"/>
                  </a:ext>
                </a:extLst>
              </p:cNvPr>
              <p:cNvSpPr txBox="1"/>
              <p:nvPr/>
            </p:nvSpPr>
            <p:spPr>
              <a:xfrm>
                <a:off x="5222700" y="3658300"/>
                <a:ext cx="3391545"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No use of single use plastic bags in the facility</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40" name="Google Shape;1244;p37">
            <a:extLst>
              <a:ext uri="{FF2B5EF4-FFF2-40B4-BE49-F238E27FC236}">
                <a16:creationId xmlns:a16="http://schemas.microsoft.com/office/drawing/2014/main" xmlns="" id="{CC65F472-D390-4E5C-A6C6-0B1B6284FB25}"/>
              </a:ext>
            </a:extLst>
          </p:cNvPr>
          <p:cNvGrpSpPr/>
          <p:nvPr/>
        </p:nvGrpSpPr>
        <p:grpSpPr>
          <a:xfrm>
            <a:off x="6577413" y="402577"/>
            <a:ext cx="3528612" cy="2020495"/>
            <a:chOff x="768813" y="3032123"/>
            <a:chExt cx="2209888" cy="1574727"/>
          </a:xfrm>
        </p:grpSpPr>
        <p:sp>
          <p:nvSpPr>
            <p:cNvPr id="241" name="Google Shape;1245;p37">
              <a:extLst>
                <a:ext uri="{FF2B5EF4-FFF2-40B4-BE49-F238E27FC236}">
                  <a16:creationId xmlns:a16="http://schemas.microsoft.com/office/drawing/2014/main" xmlns="" id="{AA2D80CC-FC90-4E5B-8F02-2E3790FBF1E4}"/>
                </a:ext>
              </a:extLst>
            </p:cNvPr>
            <p:cNvSpPr/>
            <p:nvPr/>
          </p:nvSpPr>
          <p:spPr>
            <a:xfrm>
              <a:off x="768813" y="3455450"/>
              <a:ext cx="2087700" cy="1151400"/>
            </a:xfrm>
            <a:prstGeom prst="roundRect">
              <a:avLst>
                <a:gd name="adj" fmla="val 16667"/>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2" name="Google Shape;1246;p37">
              <a:extLst>
                <a:ext uri="{FF2B5EF4-FFF2-40B4-BE49-F238E27FC236}">
                  <a16:creationId xmlns:a16="http://schemas.microsoft.com/office/drawing/2014/main" xmlns="" id="{E8E1813E-A3F8-4009-84F0-6C26FC9097B1}"/>
                </a:ext>
              </a:extLst>
            </p:cNvPr>
            <p:cNvSpPr/>
            <p:nvPr/>
          </p:nvSpPr>
          <p:spPr>
            <a:xfrm>
              <a:off x="2210500" y="3032123"/>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43" name="Google Shape;1247;p37">
              <a:extLst>
                <a:ext uri="{FF2B5EF4-FFF2-40B4-BE49-F238E27FC236}">
                  <a16:creationId xmlns:a16="http://schemas.microsoft.com/office/drawing/2014/main" xmlns="" id="{B961E277-E2D3-492C-93F4-3E0242460432}"/>
                </a:ext>
              </a:extLst>
            </p:cNvPr>
            <p:cNvSpPr/>
            <p:nvPr/>
          </p:nvSpPr>
          <p:spPr>
            <a:xfrm>
              <a:off x="2094513" y="3151607"/>
              <a:ext cx="780529"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H4.4</a:t>
              </a:r>
              <a:endParaRPr sz="3200" dirty="0">
                <a:solidFill>
                  <a:srgbClr val="434343"/>
                </a:solidFill>
              </a:endParaRPr>
            </a:p>
          </p:txBody>
        </p:sp>
        <p:grpSp>
          <p:nvGrpSpPr>
            <p:cNvPr id="244" name="Google Shape;1248;p37">
              <a:extLst>
                <a:ext uri="{FF2B5EF4-FFF2-40B4-BE49-F238E27FC236}">
                  <a16:creationId xmlns:a16="http://schemas.microsoft.com/office/drawing/2014/main" xmlns="" id="{52A9514B-DB00-4824-826E-602AE264AA71}"/>
                </a:ext>
              </a:extLst>
            </p:cNvPr>
            <p:cNvGrpSpPr/>
            <p:nvPr/>
          </p:nvGrpSpPr>
          <p:grpSpPr>
            <a:xfrm>
              <a:off x="921206" y="3893825"/>
              <a:ext cx="1829678" cy="636350"/>
              <a:chOff x="5222700" y="3658300"/>
              <a:chExt cx="3524034" cy="636350"/>
            </a:xfrm>
          </p:grpSpPr>
          <p:sp>
            <p:nvSpPr>
              <p:cNvPr id="245" name="Google Shape;1249;p37">
                <a:extLst>
                  <a:ext uri="{FF2B5EF4-FFF2-40B4-BE49-F238E27FC236}">
                    <a16:creationId xmlns:a16="http://schemas.microsoft.com/office/drawing/2014/main" xmlns="" id="{5E33178F-B18F-410C-B7BC-03EC7350A73E}"/>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46" name="Google Shape;1250;p37">
                <a:extLst>
                  <a:ext uri="{FF2B5EF4-FFF2-40B4-BE49-F238E27FC236}">
                    <a16:creationId xmlns:a16="http://schemas.microsoft.com/office/drawing/2014/main" xmlns="" id="{1C832F62-D5F4-4C80-B975-71B3813421BA}"/>
                  </a:ext>
                </a:extLst>
              </p:cNvPr>
              <p:cNvSpPr txBox="1"/>
              <p:nvPr/>
            </p:nvSpPr>
            <p:spPr>
              <a:xfrm>
                <a:off x="5222700" y="3658300"/>
                <a:ext cx="3524034" cy="365700"/>
              </a:xfrm>
              <a:prstGeom prst="rect">
                <a:avLst/>
              </a:prstGeom>
              <a:noFill/>
              <a:ln>
                <a:noFill/>
              </a:ln>
            </p:spPr>
            <p:txBody>
              <a:bodyPr spcFirstLastPara="1" wrap="square" lIns="121900" tIns="121900" rIns="121900" bIns="121900" anchor="ctr" anchorCtr="0">
                <a:noAutofit/>
              </a:bodyPr>
              <a:lstStyle/>
              <a:p>
                <a:pPr lvl="0"/>
                <a:r>
                  <a:rPr lang="en-US"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The facility is using eco-friendly bags and containers to store and transport the materials </a:t>
                </a:r>
                <a:endParaRPr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47" name="Google Shape;1184;p37">
            <a:extLst>
              <a:ext uri="{FF2B5EF4-FFF2-40B4-BE49-F238E27FC236}">
                <a16:creationId xmlns:a16="http://schemas.microsoft.com/office/drawing/2014/main" xmlns="" id="{29C13AAE-D1D0-413E-9E30-E379398397E6}"/>
              </a:ext>
            </a:extLst>
          </p:cNvPr>
          <p:cNvGrpSpPr/>
          <p:nvPr/>
        </p:nvGrpSpPr>
        <p:grpSpPr>
          <a:xfrm>
            <a:off x="6619876" y="2393032"/>
            <a:ext cx="3400707" cy="1739680"/>
            <a:chOff x="3473227" y="3032136"/>
            <a:chExt cx="2203687" cy="1574714"/>
          </a:xfrm>
        </p:grpSpPr>
        <p:sp>
          <p:nvSpPr>
            <p:cNvPr id="248" name="Google Shape;1185;p37">
              <a:extLst>
                <a:ext uri="{FF2B5EF4-FFF2-40B4-BE49-F238E27FC236}">
                  <a16:creationId xmlns:a16="http://schemas.microsoft.com/office/drawing/2014/main" xmlns="" id="{550B4462-BBC5-4D48-BAB1-E22BC1BC8B06}"/>
                </a:ext>
              </a:extLst>
            </p:cNvPr>
            <p:cNvSpPr/>
            <p:nvPr/>
          </p:nvSpPr>
          <p:spPr>
            <a:xfrm>
              <a:off x="3473227" y="3455450"/>
              <a:ext cx="2087700" cy="11514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9" name="Google Shape;1186;p37">
              <a:extLst>
                <a:ext uri="{FF2B5EF4-FFF2-40B4-BE49-F238E27FC236}">
                  <a16:creationId xmlns:a16="http://schemas.microsoft.com/office/drawing/2014/main" xmlns="" id="{A39D0D71-2222-47F0-995D-387C8769E7F5}"/>
                </a:ext>
              </a:extLst>
            </p:cNvPr>
            <p:cNvSpPr/>
            <p:nvPr/>
          </p:nvSpPr>
          <p:spPr>
            <a:xfrm>
              <a:off x="4908713" y="30321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50" name="Google Shape;1187;p37">
              <a:extLst>
                <a:ext uri="{FF2B5EF4-FFF2-40B4-BE49-F238E27FC236}">
                  <a16:creationId xmlns:a16="http://schemas.microsoft.com/office/drawing/2014/main" xmlns="" id="{989D4EAB-C272-4E1D-812B-EBA5E709364C}"/>
                </a:ext>
              </a:extLst>
            </p:cNvPr>
            <p:cNvSpPr/>
            <p:nvPr/>
          </p:nvSpPr>
          <p:spPr>
            <a:xfrm>
              <a:off x="4805034" y="3151622"/>
              <a:ext cx="768201"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H4.5</a:t>
              </a:r>
              <a:endParaRPr sz="3200" dirty="0">
                <a:solidFill>
                  <a:srgbClr val="434343"/>
                </a:solidFill>
              </a:endParaRPr>
            </a:p>
          </p:txBody>
        </p:sp>
        <p:grpSp>
          <p:nvGrpSpPr>
            <p:cNvPr id="251" name="Google Shape;1188;p37">
              <a:extLst>
                <a:ext uri="{FF2B5EF4-FFF2-40B4-BE49-F238E27FC236}">
                  <a16:creationId xmlns:a16="http://schemas.microsoft.com/office/drawing/2014/main" xmlns="" id="{EA172EB2-32CE-4E72-BB71-277745F56CD6}"/>
                </a:ext>
              </a:extLst>
            </p:cNvPr>
            <p:cNvGrpSpPr/>
            <p:nvPr/>
          </p:nvGrpSpPr>
          <p:grpSpPr>
            <a:xfrm>
              <a:off x="3625618" y="3893825"/>
              <a:ext cx="1788787" cy="636350"/>
              <a:chOff x="5222700" y="3658300"/>
              <a:chExt cx="3445276" cy="636350"/>
            </a:xfrm>
          </p:grpSpPr>
          <p:sp>
            <p:nvSpPr>
              <p:cNvPr id="252" name="Google Shape;1189;p37">
                <a:extLst>
                  <a:ext uri="{FF2B5EF4-FFF2-40B4-BE49-F238E27FC236}">
                    <a16:creationId xmlns:a16="http://schemas.microsoft.com/office/drawing/2014/main" xmlns="" id="{D3D09E8E-3217-47EA-8BE7-14D8CD94D893}"/>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53" name="Google Shape;1190;p37">
                <a:extLst>
                  <a:ext uri="{FF2B5EF4-FFF2-40B4-BE49-F238E27FC236}">
                    <a16:creationId xmlns:a16="http://schemas.microsoft.com/office/drawing/2014/main" xmlns="" id="{EB6956C0-FC7D-4883-A8E1-C3B6863D0D40}"/>
                  </a:ext>
                </a:extLst>
              </p:cNvPr>
              <p:cNvSpPr txBox="1"/>
              <p:nvPr/>
            </p:nvSpPr>
            <p:spPr>
              <a:xfrm>
                <a:off x="5222700" y="3658300"/>
                <a:ext cx="3445276"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The facility is using eco- friendly stationaries items</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pic>
        <p:nvPicPr>
          <p:cNvPr id="263" name="Picture 262" descr="Buy Eco Friendly Products Online in India | Eco Friendly Stationery">
            <a:extLst>
              <a:ext uri="{FF2B5EF4-FFF2-40B4-BE49-F238E27FC236}">
                <a16:creationId xmlns:a16="http://schemas.microsoft.com/office/drawing/2014/main" xmlns="" id="{E0C263A9-F676-494D-975E-77A7FC23C009}"/>
              </a:ext>
            </a:extLst>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6710116" y="4481070"/>
            <a:ext cx="2169293" cy="1645056"/>
          </a:xfrm>
          <a:prstGeom prst="rect">
            <a:avLst/>
          </a:prstGeom>
          <a:noFill/>
          <a:ln>
            <a:noFill/>
          </a:ln>
        </p:spPr>
      </p:pic>
      <p:pic>
        <p:nvPicPr>
          <p:cNvPr id="264" name="Picture 263" descr="Sustainable stationery for office and school use to make them eco-friendly">
            <a:extLst>
              <a:ext uri="{FF2B5EF4-FFF2-40B4-BE49-F238E27FC236}">
                <a16:creationId xmlns:a16="http://schemas.microsoft.com/office/drawing/2014/main" xmlns="" id="{D2B43F6B-127E-47A6-9807-B2D125A0AB97}"/>
              </a:ext>
            </a:extLst>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8970216" y="4473872"/>
            <a:ext cx="1971291" cy="1684811"/>
          </a:xfrm>
          <a:prstGeom prst="rect">
            <a:avLst/>
          </a:prstGeom>
          <a:noFill/>
          <a:ln>
            <a:noFill/>
          </a:ln>
        </p:spPr>
      </p:pic>
      <p:grpSp>
        <p:nvGrpSpPr>
          <p:cNvPr id="265" name="Google Shape;1199;p37">
            <a:extLst>
              <a:ext uri="{FF2B5EF4-FFF2-40B4-BE49-F238E27FC236}">
                <a16:creationId xmlns:a16="http://schemas.microsoft.com/office/drawing/2014/main" xmlns="" id="{53A5161C-4741-4395-9EE6-23908053E7A4}"/>
              </a:ext>
            </a:extLst>
          </p:cNvPr>
          <p:cNvGrpSpPr/>
          <p:nvPr/>
        </p:nvGrpSpPr>
        <p:grpSpPr>
          <a:xfrm>
            <a:off x="1712471" y="4516438"/>
            <a:ext cx="3745210" cy="1725825"/>
            <a:chOff x="6177641" y="1283373"/>
            <a:chExt cx="2197555" cy="1574677"/>
          </a:xfrm>
        </p:grpSpPr>
        <p:sp>
          <p:nvSpPr>
            <p:cNvPr id="266" name="Google Shape;1200;p37">
              <a:extLst>
                <a:ext uri="{FF2B5EF4-FFF2-40B4-BE49-F238E27FC236}">
                  <a16:creationId xmlns:a16="http://schemas.microsoft.com/office/drawing/2014/main" xmlns="" id="{E039ADCD-5942-4F56-83C5-439C61A4AB45}"/>
                </a:ext>
              </a:extLst>
            </p:cNvPr>
            <p:cNvSpPr/>
            <p:nvPr/>
          </p:nvSpPr>
          <p:spPr>
            <a:xfrm>
              <a:off x="6177641" y="1706650"/>
              <a:ext cx="2087700" cy="11514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7" name="Google Shape;1201;p37">
              <a:extLst>
                <a:ext uri="{FF2B5EF4-FFF2-40B4-BE49-F238E27FC236}">
                  <a16:creationId xmlns:a16="http://schemas.microsoft.com/office/drawing/2014/main" xmlns="" id="{66ABA606-1F04-4EFD-A380-5325A8641375}"/>
                </a:ext>
              </a:extLst>
            </p:cNvPr>
            <p:cNvSpPr/>
            <p:nvPr/>
          </p:nvSpPr>
          <p:spPr>
            <a:xfrm>
              <a:off x="7606974" y="1283373"/>
              <a:ext cx="768222" cy="861643"/>
            </a:xfrm>
            <a:custGeom>
              <a:avLst/>
              <a:gdLst/>
              <a:ahLst/>
              <a:cxnLst/>
              <a:rect l="l" t="t" r="r" b="b"/>
              <a:pathLst>
                <a:path w="37054"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268" name="Google Shape;1202;p37">
              <a:extLst>
                <a:ext uri="{FF2B5EF4-FFF2-40B4-BE49-F238E27FC236}">
                  <a16:creationId xmlns:a16="http://schemas.microsoft.com/office/drawing/2014/main" xmlns="" id="{9724760A-42E2-43ED-BB66-C74D88007773}"/>
                </a:ext>
              </a:extLst>
            </p:cNvPr>
            <p:cNvSpPr/>
            <p:nvPr/>
          </p:nvSpPr>
          <p:spPr>
            <a:xfrm>
              <a:off x="7490987" y="1402853"/>
              <a:ext cx="780527" cy="622680"/>
            </a:xfrm>
            <a:custGeom>
              <a:avLst/>
              <a:gdLst/>
              <a:ahLst/>
              <a:cxnLst/>
              <a:rect l="l" t="t" r="r" b="b"/>
              <a:pathLst>
                <a:path w="27052" h="30034" extrusionOk="0">
                  <a:moveTo>
                    <a:pt x="13526" y="0"/>
                  </a:moveTo>
                  <a:cubicBezTo>
                    <a:pt x="12847" y="0"/>
                    <a:pt x="12169" y="176"/>
                    <a:pt x="11561" y="527"/>
                  </a:cubicBezTo>
                  <a:lnTo>
                    <a:pt x="1965" y="6075"/>
                  </a:lnTo>
                  <a:cubicBezTo>
                    <a:pt x="751" y="6778"/>
                    <a:pt x="1" y="8064"/>
                    <a:pt x="1" y="9468"/>
                  </a:cubicBezTo>
                  <a:lnTo>
                    <a:pt x="1" y="20553"/>
                  </a:lnTo>
                  <a:cubicBezTo>
                    <a:pt x="1" y="21958"/>
                    <a:pt x="751" y="23256"/>
                    <a:pt x="1965" y="23958"/>
                  </a:cubicBezTo>
                  <a:lnTo>
                    <a:pt x="11561" y="29507"/>
                  </a:lnTo>
                  <a:cubicBezTo>
                    <a:pt x="12169" y="29858"/>
                    <a:pt x="12847" y="30033"/>
                    <a:pt x="13526" y="30033"/>
                  </a:cubicBezTo>
                  <a:cubicBezTo>
                    <a:pt x="14205" y="30033"/>
                    <a:pt x="14883" y="29858"/>
                    <a:pt x="15491" y="29507"/>
                  </a:cubicBezTo>
                  <a:lnTo>
                    <a:pt x="25099" y="23958"/>
                  </a:lnTo>
                  <a:cubicBezTo>
                    <a:pt x="26313" y="23256"/>
                    <a:pt x="27052" y="21958"/>
                    <a:pt x="27052" y="20553"/>
                  </a:cubicBezTo>
                  <a:lnTo>
                    <a:pt x="27052" y="9468"/>
                  </a:lnTo>
                  <a:cubicBezTo>
                    <a:pt x="27052" y="8064"/>
                    <a:pt x="26313" y="6778"/>
                    <a:pt x="25099"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H4.3</a:t>
              </a:r>
              <a:endParaRPr sz="3200" dirty="0">
                <a:solidFill>
                  <a:srgbClr val="434343"/>
                </a:solidFill>
              </a:endParaRPr>
            </a:p>
          </p:txBody>
        </p:sp>
        <p:grpSp>
          <p:nvGrpSpPr>
            <p:cNvPr id="269" name="Google Shape;1203;p37">
              <a:extLst>
                <a:ext uri="{FF2B5EF4-FFF2-40B4-BE49-F238E27FC236}">
                  <a16:creationId xmlns:a16="http://schemas.microsoft.com/office/drawing/2014/main" xmlns="" id="{D5DDF728-E3A9-44AE-AF83-366489A8B902}"/>
                </a:ext>
              </a:extLst>
            </p:cNvPr>
            <p:cNvGrpSpPr/>
            <p:nvPr/>
          </p:nvGrpSpPr>
          <p:grpSpPr>
            <a:xfrm>
              <a:off x="6330056" y="2145025"/>
              <a:ext cx="1838072" cy="636350"/>
              <a:chOff x="5222700" y="3658300"/>
              <a:chExt cx="3540201" cy="636350"/>
            </a:xfrm>
          </p:grpSpPr>
          <p:sp>
            <p:nvSpPr>
              <p:cNvPr id="270" name="Google Shape;1204;p37">
                <a:extLst>
                  <a:ext uri="{FF2B5EF4-FFF2-40B4-BE49-F238E27FC236}">
                    <a16:creationId xmlns:a16="http://schemas.microsoft.com/office/drawing/2014/main" xmlns="" id="{6BE0F52E-6FAF-43F1-8FEF-7DC31BD2EA15}"/>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71" name="Google Shape;1205;p37">
                <a:extLst>
                  <a:ext uri="{FF2B5EF4-FFF2-40B4-BE49-F238E27FC236}">
                    <a16:creationId xmlns:a16="http://schemas.microsoft.com/office/drawing/2014/main" xmlns="" id="{BB5BC028-263A-4386-BA83-2D452DD9E094}"/>
                  </a:ext>
                </a:extLst>
              </p:cNvPr>
              <p:cNvSpPr txBox="1"/>
              <p:nvPr/>
            </p:nvSpPr>
            <p:spPr>
              <a:xfrm>
                <a:off x="5222700" y="3658300"/>
                <a:ext cx="3540201"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No use of bottled water in the facility</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spTree>
    <p:extLst>
      <p:ext uri="{BB962C8B-B14F-4D97-AF65-F5344CB8AC3E}">
        <p14:creationId xmlns:p14="http://schemas.microsoft.com/office/powerpoint/2010/main" xmlns="" val="29435690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61</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60</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7" name="Rectangle 6">
            <a:extLst>
              <a:ext uri="{FF2B5EF4-FFF2-40B4-BE49-F238E27FC236}">
                <a16:creationId xmlns:a16="http://schemas.microsoft.com/office/drawing/2014/main" xmlns="" id="{D6853E24-1082-426B-8261-3C65D6E38160}"/>
              </a:ext>
            </a:extLst>
          </p:cNvPr>
          <p:cNvSpPr/>
          <p:nvPr/>
        </p:nvSpPr>
        <p:spPr>
          <a:xfrm flipH="1">
            <a:off x="787943" y="771902"/>
            <a:ext cx="4656626" cy="46350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07000"/>
              </a:lnSpc>
              <a:spcAft>
                <a:spcPts val="1067"/>
              </a:spcAft>
            </a:pPr>
            <a:endParaRPr lang="en-US" sz="1800" dirty="0">
              <a:latin typeface="Cambria" panose="02040503050406030204" pitchFamily="18" charset="0"/>
              <a:ea typeface="Cambria" panose="02040503050406030204" pitchFamily="18" charset="0"/>
            </a:endParaRPr>
          </a:p>
        </p:txBody>
      </p:sp>
      <p:sp>
        <p:nvSpPr>
          <p:cNvPr id="150" name="Rectangle 149">
            <a:extLst>
              <a:ext uri="{FF2B5EF4-FFF2-40B4-BE49-F238E27FC236}">
                <a16:creationId xmlns:a16="http://schemas.microsoft.com/office/drawing/2014/main" xmlns="" id="{E58E4363-CAA1-4502-AEAF-5FED064A9E9F}"/>
              </a:ext>
            </a:extLst>
          </p:cNvPr>
          <p:cNvSpPr/>
          <p:nvPr/>
        </p:nvSpPr>
        <p:spPr>
          <a:xfrm flipH="1">
            <a:off x="6547820" y="823967"/>
            <a:ext cx="4598945" cy="53173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80990" indent="-380990" algn="just">
              <a:lnSpc>
                <a:spcPct val="107000"/>
              </a:lnSpc>
              <a:spcAft>
                <a:spcPts val="1067"/>
              </a:spcAft>
              <a:buFont typeface="Wingdings" panose="05000000000000000000" pitchFamily="2" charset="2"/>
              <a:buChar char="q"/>
            </a:pPr>
            <a:endParaRPr lang="en-IN" sz="1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49" name="Rectangle 148">
            <a:extLst>
              <a:ext uri="{FF2B5EF4-FFF2-40B4-BE49-F238E27FC236}">
                <a16:creationId xmlns:a16="http://schemas.microsoft.com/office/drawing/2014/main" xmlns="" id="{DAF50ACD-8305-42E9-A072-E63E2C9E0AA5}"/>
              </a:ext>
            </a:extLst>
          </p:cNvPr>
          <p:cNvSpPr/>
          <p:nvPr/>
        </p:nvSpPr>
        <p:spPr>
          <a:xfrm>
            <a:off x="787942" y="119550"/>
            <a:ext cx="4674073" cy="601297"/>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67" b="1" dirty="0">
              <a:latin typeface="Cambria" panose="02040503050406030204" pitchFamily="18" charset="0"/>
              <a:ea typeface="Cambria" panose="02040503050406030204" pitchFamily="18" charset="0"/>
            </a:endParaRPr>
          </a:p>
          <a:p>
            <a:pPr algn="ctr"/>
            <a:r>
              <a:rPr lang="en-US" sz="2000" b="1" dirty="0">
                <a:latin typeface="Cambria" panose="02040503050406030204" pitchFamily="18" charset="0"/>
                <a:ea typeface="Cambria" panose="02040503050406030204" pitchFamily="18" charset="0"/>
              </a:rPr>
              <a:t>Celebration of Earth Day(22</a:t>
            </a:r>
            <a:r>
              <a:rPr lang="en-US" sz="2000" b="1" baseline="30000" dirty="0">
                <a:latin typeface="Cambria" panose="02040503050406030204" pitchFamily="18" charset="0"/>
                <a:ea typeface="Cambria" panose="02040503050406030204" pitchFamily="18" charset="0"/>
              </a:rPr>
              <a:t>nd</a:t>
            </a:r>
            <a:r>
              <a:rPr lang="en-US" sz="2000" b="1" dirty="0">
                <a:latin typeface="Cambria" panose="02040503050406030204" pitchFamily="18" charset="0"/>
                <a:ea typeface="Cambria" panose="02040503050406030204" pitchFamily="18" charset="0"/>
              </a:rPr>
              <a:t> April-Indoor)</a:t>
            </a:r>
          </a:p>
          <a:p>
            <a:pPr algn="ctr"/>
            <a:endParaRPr lang="en-IN" sz="2400" dirty="0"/>
          </a:p>
        </p:txBody>
      </p:sp>
      <p:pic>
        <p:nvPicPr>
          <p:cNvPr id="151" name="Picture 150" descr="Earth Day Celebration">
            <a:extLst>
              <a:ext uri="{FF2B5EF4-FFF2-40B4-BE49-F238E27FC236}">
                <a16:creationId xmlns:a16="http://schemas.microsoft.com/office/drawing/2014/main" xmlns="" id="{BFEA8C59-7F40-4F19-BFBD-46FE00EF371F}"/>
              </a:ext>
            </a:extLst>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878627" y="863736"/>
            <a:ext cx="4607425" cy="5165248"/>
          </a:xfrm>
          <a:prstGeom prst="rect">
            <a:avLst/>
          </a:prstGeom>
          <a:noFill/>
          <a:ln>
            <a:noFill/>
          </a:ln>
        </p:spPr>
      </p:pic>
      <p:sp>
        <p:nvSpPr>
          <p:cNvPr id="152" name="Rectangle 151">
            <a:extLst>
              <a:ext uri="{FF2B5EF4-FFF2-40B4-BE49-F238E27FC236}">
                <a16:creationId xmlns:a16="http://schemas.microsoft.com/office/drawing/2014/main" xmlns="" id="{179956FD-A1A3-4F37-93B9-BA564EF6CE25}"/>
              </a:ext>
            </a:extLst>
          </p:cNvPr>
          <p:cNvSpPr/>
          <p:nvPr/>
        </p:nvSpPr>
        <p:spPr>
          <a:xfrm>
            <a:off x="6547821" y="341383"/>
            <a:ext cx="4619196" cy="436880"/>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mbria" panose="02040503050406030204" pitchFamily="18" charset="0"/>
              </a:rPr>
              <a:t>Community awareness</a:t>
            </a:r>
            <a:endParaRPr lang="en-IN" sz="2000" b="1" dirty="0">
              <a:latin typeface="Cambria" panose="02040503050406030204" pitchFamily="18" charset="0"/>
              <a:ea typeface="Cambria" panose="02040503050406030204" pitchFamily="18" charset="0"/>
            </a:endParaRPr>
          </a:p>
        </p:txBody>
      </p:sp>
      <p:pic>
        <p:nvPicPr>
          <p:cNvPr id="153" name="Picture 152" descr="World Earth Day celebrations | Events Movie News - Times of India">
            <a:extLst>
              <a:ext uri="{FF2B5EF4-FFF2-40B4-BE49-F238E27FC236}">
                <a16:creationId xmlns:a16="http://schemas.microsoft.com/office/drawing/2014/main" xmlns="" id="{AB647066-2E6F-4C3C-987C-66E138B39AC7}"/>
              </a:ext>
            </a:extLst>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6717841" y="939718"/>
            <a:ext cx="4224480" cy="5089266"/>
          </a:xfrm>
          <a:prstGeom prst="rect">
            <a:avLst/>
          </a:prstGeom>
          <a:noFill/>
          <a:ln>
            <a:noFill/>
          </a:ln>
        </p:spPr>
      </p:pic>
    </p:spTree>
    <p:extLst>
      <p:ext uri="{BB962C8B-B14F-4D97-AF65-F5344CB8AC3E}">
        <p14:creationId xmlns:p14="http://schemas.microsoft.com/office/powerpoint/2010/main" xmlns="" val="34508677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5022"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63</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8017"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62</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787942" y="347589"/>
            <a:ext cx="4656627" cy="3388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 sz="2000" b="1" dirty="0">
                <a:latin typeface="Cambria" panose="02040503050406030204" pitchFamily="18" charset="0"/>
                <a:ea typeface="Cambria" panose="02040503050406030204" pitchFamily="18" charset="0"/>
              </a:rPr>
              <a:t>H4……</a:t>
            </a:r>
            <a:endParaRPr lang="en-IN" sz="2000" b="1" dirty="0">
              <a:latin typeface="Cambria" panose="02040503050406030204" pitchFamily="18" charset="0"/>
              <a:ea typeface="Cambria" panose="02040503050406030204" pitchFamily="18" charset="0"/>
            </a:endParaRPr>
          </a:p>
        </p:txBody>
      </p:sp>
      <p:sp>
        <p:nvSpPr>
          <p:cNvPr id="217" name="TextBox 216">
            <a:extLst>
              <a:ext uri="{FF2B5EF4-FFF2-40B4-BE49-F238E27FC236}">
                <a16:creationId xmlns:a16="http://schemas.microsoft.com/office/drawing/2014/main" xmlns="" id="{3D7A8180-5D24-49CB-85EC-F3C9DDB07FB3}"/>
              </a:ext>
            </a:extLst>
          </p:cNvPr>
          <p:cNvSpPr txBox="1"/>
          <p:nvPr/>
        </p:nvSpPr>
        <p:spPr>
          <a:xfrm>
            <a:off x="3048000" y="3239571"/>
            <a:ext cx="6096000" cy="369332"/>
          </a:xfrm>
          <a:prstGeom prst="rect">
            <a:avLst/>
          </a:prstGeom>
          <a:noFill/>
        </p:spPr>
        <p:txBody>
          <a:bodyPr wrap="square">
            <a:spAutoFit/>
          </a:bodyPr>
          <a:lstStyle/>
          <a:p>
            <a:pPr algn="ctr">
              <a:buClr>
                <a:schemeClr val="dk1"/>
              </a:buClr>
              <a:buSzPts val="1100"/>
            </a:pPr>
            <a:r>
              <a:rPr lang="en-IN" sz="1800" dirty="0">
                <a:solidFill>
                  <a:srgbClr val="434343"/>
                </a:solidFill>
                <a:latin typeface="Fira Sans Extra Condensed Medium"/>
                <a:ea typeface="Fira Sans Extra Condensed Medium"/>
                <a:cs typeface="Fira Sans Extra Condensed Medium"/>
                <a:sym typeface="Fira Sans Extra Condensed Medium"/>
              </a:rPr>
              <a:t>H3.1</a:t>
            </a:r>
            <a:endParaRPr lang="en-IN" sz="1800" dirty="0">
              <a:solidFill>
                <a:srgbClr val="434343"/>
              </a:solidFill>
            </a:endParaRPr>
          </a:p>
        </p:txBody>
      </p:sp>
      <p:sp>
        <p:nvSpPr>
          <p:cNvPr id="218" name="TextBox 217">
            <a:extLst>
              <a:ext uri="{FF2B5EF4-FFF2-40B4-BE49-F238E27FC236}">
                <a16:creationId xmlns:a16="http://schemas.microsoft.com/office/drawing/2014/main" xmlns="" id="{B3FF4E6A-794C-465E-AE92-ED504EBA4474}"/>
              </a:ext>
            </a:extLst>
          </p:cNvPr>
          <p:cNvSpPr txBox="1"/>
          <p:nvPr/>
        </p:nvSpPr>
        <p:spPr>
          <a:xfrm>
            <a:off x="3048000" y="3239571"/>
            <a:ext cx="6096000" cy="369332"/>
          </a:xfrm>
          <a:prstGeom prst="rect">
            <a:avLst/>
          </a:prstGeom>
          <a:noFill/>
        </p:spPr>
        <p:txBody>
          <a:bodyPr wrap="square">
            <a:spAutoFit/>
          </a:bodyPr>
          <a:lstStyle/>
          <a:p>
            <a:pPr algn="ctr">
              <a:buClr>
                <a:schemeClr val="dk1"/>
              </a:buClr>
              <a:buSzPts val="1100"/>
            </a:pPr>
            <a:r>
              <a:rPr lang="en-IN" sz="1800" dirty="0">
                <a:solidFill>
                  <a:srgbClr val="434343"/>
                </a:solidFill>
                <a:latin typeface="Fira Sans Extra Condensed Medium"/>
                <a:ea typeface="Fira Sans Extra Condensed Medium"/>
                <a:cs typeface="Fira Sans Extra Condensed Medium"/>
                <a:sym typeface="Fira Sans Extra Condensed Medium"/>
              </a:rPr>
              <a:t>H3.1</a:t>
            </a:r>
            <a:endParaRPr lang="en-IN" sz="1800" dirty="0">
              <a:solidFill>
                <a:srgbClr val="434343"/>
              </a:solidFill>
            </a:endParaRPr>
          </a:p>
        </p:txBody>
      </p:sp>
      <p:grpSp>
        <p:nvGrpSpPr>
          <p:cNvPr id="161" name="Google Shape;1172;p37">
            <a:extLst>
              <a:ext uri="{FF2B5EF4-FFF2-40B4-BE49-F238E27FC236}">
                <a16:creationId xmlns:a16="http://schemas.microsoft.com/office/drawing/2014/main" xmlns="" id="{2A3C5A58-A676-4596-B785-B81F9D72A402}"/>
              </a:ext>
            </a:extLst>
          </p:cNvPr>
          <p:cNvGrpSpPr/>
          <p:nvPr/>
        </p:nvGrpSpPr>
        <p:grpSpPr>
          <a:xfrm>
            <a:off x="947034" y="648095"/>
            <a:ext cx="3386841" cy="2174160"/>
            <a:chOff x="768813" y="1283325"/>
            <a:chExt cx="2209900" cy="1574725"/>
          </a:xfrm>
        </p:grpSpPr>
        <p:sp>
          <p:nvSpPr>
            <p:cNvPr id="162" name="Google Shape;1173;p37">
              <a:extLst>
                <a:ext uri="{FF2B5EF4-FFF2-40B4-BE49-F238E27FC236}">
                  <a16:creationId xmlns:a16="http://schemas.microsoft.com/office/drawing/2014/main" xmlns="" id="{8904BCBB-12B9-4DBB-A0C3-657054959A11}"/>
                </a:ext>
              </a:extLst>
            </p:cNvPr>
            <p:cNvSpPr/>
            <p:nvPr/>
          </p:nvSpPr>
          <p:spPr>
            <a:xfrm>
              <a:off x="768813" y="1706650"/>
              <a:ext cx="2087700" cy="11514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3" name="Google Shape;1174;p37">
              <a:extLst>
                <a:ext uri="{FF2B5EF4-FFF2-40B4-BE49-F238E27FC236}">
                  <a16:creationId xmlns:a16="http://schemas.microsoft.com/office/drawing/2014/main" xmlns="" id="{EDC41140-8224-489C-A0AE-C9C18C7AAC2E}"/>
                </a:ext>
              </a:extLst>
            </p:cNvPr>
            <p:cNvSpPr/>
            <p:nvPr/>
          </p:nvSpPr>
          <p:spPr>
            <a:xfrm>
              <a:off x="2210512" y="1283325"/>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5EB2FC"/>
            </a:solidFill>
            <a:ln>
              <a:noFill/>
            </a:ln>
          </p:spPr>
          <p:txBody>
            <a:bodyPr spcFirstLastPara="1" wrap="square" lIns="121900" tIns="121900" rIns="121900" bIns="121900" anchor="ctr" anchorCtr="0">
              <a:noAutofit/>
            </a:bodyPr>
            <a:lstStyle/>
            <a:p>
              <a:endParaRPr sz="2400"/>
            </a:p>
          </p:txBody>
        </p:sp>
        <p:sp>
          <p:nvSpPr>
            <p:cNvPr id="164" name="Google Shape;1175;p37">
              <a:extLst>
                <a:ext uri="{FF2B5EF4-FFF2-40B4-BE49-F238E27FC236}">
                  <a16:creationId xmlns:a16="http://schemas.microsoft.com/office/drawing/2014/main" xmlns="" id="{3025CF01-E999-42B1-969A-302916977F1B}"/>
                </a:ext>
              </a:extLst>
            </p:cNvPr>
            <p:cNvSpPr/>
            <p:nvPr/>
          </p:nvSpPr>
          <p:spPr>
            <a:xfrm>
              <a:off x="2106830" y="1402808"/>
              <a:ext cx="768222"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H4.6</a:t>
              </a:r>
              <a:endParaRPr sz="3200" dirty="0">
                <a:solidFill>
                  <a:srgbClr val="434343"/>
                </a:solidFill>
              </a:endParaRPr>
            </a:p>
          </p:txBody>
        </p:sp>
        <p:grpSp>
          <p:nvGrpSpPr>
            <p:cNvPr id="165" name="Google Shape;1176;p37">
              <a:extLst>
                <a:ext uri="{FF2B5EF4-FFF2-40B4-BE49-F238E27FC236}">
                  <a16:creationId xmlns:a16="http://schemas.microsoft.com/office/drawing/2014/main" xmlns="" id="{A8920A37-93F0-439A-83F2-8F8BA5696EA3}"/>
                </a:ext>
              </a:extLst>
            </p:cNvPr>
            <p:cNvGrpSpPr/>
            <p:nvPr/>
          </p:nvGrpSpPr>
          <p:grpSpPr>
            <a:xfrm>
              <a:off x="921206" y="2145025"/>
              <a:ext cx="1829678" cy="636350"/>
              <a:chOff x="5222700" y="3658300"/>
              <a:chExt cx="3524034" cy="636350"/>
            </a:xfrm>
          </p:grpSpPr>
          <p:sp>
            <p:nvSpPr>
              <p:cNvPr id="166" name="Google Shape;1177;p37">
                <a:extLst>
                  <a:ext uri="{FF2B5EF4-FFF2-40B4-BE49-F238E27FC236}">
                    <a16:creationId xmlns:a16="http://schemas.microsoft.com/office/drawing/2014/main" xmlns="" id="{1C0040EB-26D8-4466-9294-490B03495A1E}"/>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167" name="Google Shape;1178;p37">
                <a:extLst>
                  <a:ext uri="{FF2B5EF4-FFF2-40B4-BE49-F238E27FC236}">
                    <a16:creationId xmlns:a16="http://schemas.microsoft.com/office/drawing/2014/main" xmlns="" id="{84CF2BF7-D560-463A-B706-7D241BEE0983}"/>
                  </a:ext>
                </a:extLst>
              </p:cNvPr>
              <p:cNvSpPr txBox="1"/>
              <p:nvPr/>
            </p:nvSpPr>
            <p:spPr>
              <a:xfrm>
                <a:off x="5222700" y="3658300"/>
                <a:ext cx="3524034"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The facility is using Eco friendly Refrigerants</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168" name="Google Shape;1228;p37">
            <a:extLst>
              <a:ext uri="{FF2B5EF4-FFF2-40B4-BE49-F238E27FC236}">
                <a16:creationId xmlns:a16="http://schemas.microsoft.com/office/drawing/2014/main" xmlns="" id="{18BBBD2F-8B1D-4522-B447-6679A3BA599F}"/>
              </a:ext>
            </a:extLst>
          </p:cNvPr>
          <p:cNvGrpSpPr/>
          <p:nvPr/>
        </p:nvGrpSpPr>
        <p:grpSpPr>
          <a:xfrm>
            <a:off x="1059309" y="2930480"/>
            <a:ext cx="4103241" cy="2145084"/>
            <a:chOff x="3473227" y="1283336"/>
            <a:chExt cx="2203687" cy="1574714"/>
          </a:xfrm>
        </p:grpSpPr>
        <p:sp>
          <p:nvSpPr>
            <p:cNvPr id="169" name="Google Shape;1229;p37">
              <a:extLst>
                <a:ext uri="{FF2B5EF4-FFF2-40B4-BE49-F238E27FC236}">
                  <a16:creationId xmlns:a16="http://schemas.microsoft.com/office/drawing/2014/main" xmlns="" id="{B703937D-1820-4BE8-9969-712C9C19E064}"/>
                </a:ext>
              </a:extLst>
            </p:cNvPr>
            <p:cNvSpPr/>
            <p:nvPr/>
          </p:nvSpPr>
          <p:spPr>
            <a:xfrm>
              <a:off x="3473227" y="1706650"/>
              <a:ext cx="2087700" cy="1151400"/>
            </a:xfrm>
            <a:prstGeom prst="roundRect">
              <a:avLst>
                <a:gd name="adj" fmla="val 16667"/>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0" name="Google Shape;1230;p37">
              <a:extLst>
                <a:ext uri="{FF2B5EF4-FFF2-40B4-BE49-F238E27FC236}">
                  <a16:creationId xmlns:a16="http://schemas.microsoft.com/office/drawing/2014/main" xmlns="" id="{BCB3DEFE-A99E-49F8-BAD5-172F2BC491DD}"/>
                </a:ext>
              </a:extLst>
            </p:cNvPr>
            <p:cNvSpPr/>
            <p:nvPr/>
          </p:nvSpPr>
          <p:spPr>
            <a:xfrm>
              <a:off x="4908713" y="12833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171" name="Google Shape;1231;p37">
              <a:extLst>
                <a:ext uri="{FF2B5EF4-FFF2-40B4-BE49-F238E27FC236}">
                  <a16:creationId xmlns:a16="http://schemas.microsoft.com/office/drawing/2014/main" xmlns="" id="{C77577AD-C349-40C4-89AF-F8ADA0367F87}"/>
                </a:ext>
              </a:extLst>
            </p:cNvPr>
            <p:cNvSpPr/>
            <p:nvPr/>
          </p:nvSpPr>
          <p:spPr>
            <a:xfrm>
              <a:off x="4786513" y="1402822"/>
              <a:ext cx="786722"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H4.7</a:t>
              </a:r>
              <a:endParaRPr sz="3200" dirty="0">
                <a:solidFill>
                  <a:srgbClr val="434343"/>
                </a:solidFill>
              </a:endParaRPr>
            </a:p>
          </p:txBody>
        </p:sp>
        <p:grpSp>
          <p:nvGrpSpPr>
            <p:cNvPr id="172" name="Google Shape;1232;p37">
              <a:extLst>
                <a:ext uri="{FF2B5EF4-FFF2-40B4-BE49-F238E27FC236}">
                  <a16:creationId xmlns:a16="http://schemas.microsoft.com/office/drawing/2014/main" xmlns="" id="{F7CB22C2-72CD-4E5D-97E2-D8299FC5DF50}"/>
                </a:ext>
              </a:extLst>
            </p:cNvPr>
            <p:cNvGrpSpPr/>
            <p:nvPr/>
          </p:nvGrpSpPr>
          <p:grpSpPr>
            <a:xfrm>
              <a:off x="3625618" y="2145025"/>
              <a:ext cx="1760890" cy="636350"/>
              <a:chOff x="5222700" y="3658300"/>
              <a:chExt cx="3391545" cy="636350"/>
            </a:xfrm>
          </p:grpSpPr>
          <p:sp>
            <p:nvSpPr>
              <p:cNvPr id="173" name="Google Shape;1233;p37">
                <a:extLst>
                  <a:ext uri="{FF2B5EF4-FFF2-40B4-BE49-F238E27FC236}">
                    <a16:creationId xmlns:a16="http://schemas.microsoft.com/office/drawing/2014/main" xmlns="" id="{41FFD291-E2D5-4240-A73B-688447011E39}"/>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06" name="Google Shape;1234;p37">
                <a:extLst>
                  <a:ext uri="{FF2B5EF4-FFF2-40B4-BE49-F238E27FC236}">
                    <a16:creationId xmlns:a16="http://schemas.microsoft.com/office/drawing/2014/main" xmlns="" id="{B566695C-C2F7-49B9-86FF-3CF3F94CD416}"/>
                  </a:ext>
                </a:extLst>
              </p:cNvPr>
              <p:cNvSpPr txBox="1"/>
              <p:nvPr/>
            </p:nvSpPr>
            <p:spPr>
              <a:xfrm>
                <a:off x="5222700" y="3658300"/>
                <a:ext cx="3391545"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The facility is using Eco friendly Fire Suppression Systems</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07" name="Google Shape;1199;p37">
            <a:extLst>
              <a:ext uri="{FF2B5EF4-FFF2-40B4-BE49-F238E27FC236}">
                <a16:creationId xmlns:a16="http://schemas.microsoft.com/office/drawing/2014/main" xmlns="" id="{7B095196-0A22-435F-A767-E1135D4A6F00}"/>
              </a:ext>
            </a:extLst>
          </p:cNvPr>
          <p:cNvGrpSpPr/>
          <p:nvPr/>
        </p:nvGrpSpPr>
        <p:grpSpPr>
          <a:xfrm>
            <a:off x="6699195" y="741597"/>
            <a:ext cx="3492556" cy="1555114"/>
            <a:chOff x="6177641" y="1283373"/>
            <a:chExt cx="2197555" cy="1574677"/>
          </a:xfrm>
        </p:grpSpPr>
        <p:sp>
          <p:nvSpPr>
            <p:cNvPr id="208" name="Google Shape;1200;p37">
              <a:extLst>
                <a:ext uri="{FF2B5EF4-FFF2-40B4-BE49-F238E27FC236}">
                  <a16:creationId xmlns:a16="http://schemas.microsoft.com/office/drawing/2014/main" xmlns="" id="{332703E2-56D4-412A-92E5-29C7D2A63D28}"/>
                </a:ext>
              </a:extLst>
            </p:cNvPr>
            <p:cNvSpPr/>
            <p:nvPr/>
          </p:nvSpPr>
          <p:spPr>
            <a:xfrm>
              <a:off x="6177641" y="1706650"/>
              <a:ext cx="2087700" cy="11514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9" name="Google Shape;1201;p37">
              <a:extLst>
                <a:ext uri="{FF2B5EF4-FFF2-40B4-BE49-F238E27FC236}">
                  <a16:creationId xmlns:a16="http://schemas.microsoft.com/office/drawing/2014/main" xmlns="" id="{91921160-1FA3-4AD4-BD9B-8CE1CEC4B366}"/>
                </a:ext>
              </a:extLst>
            </p:cNvPr>
            <p:cNvSpPr/>
            <p:nvPr/>
          </p:nvSpPr>
          <p:spPr>
            <a:xfrm>
              <a:off x="7606974" y="1283373"/>
              <a:ext cx="768222" cy="861643"/>
            </a:xfrm>
            <a:custGeom>
              <a:avLst/>
              <a:gdLst/>
              <a:ahLst/>
              <a:cxnLst/>
              <a:rect l="l" t="t" r="r" b="b"/>
              <a:pathLst>
                <a:path w="37054"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210" name="Google Shape;1202;p37">
              <a:extLst>
                <a:ext uri="{FF2B5EF4-FFF2-40B4-BE49-F238E27FC236}">
                  <a16:creationId xmlns:a16="http://schemas.microsoft.com/office/drawing/2014/main" xmlns="" id="{EBC2661F-D90D-417C-ADE0-32EAC3FD7AB5}"/>
                </a:ext>
              </a:extLst>
            </p:cNvPr>
            <p:cNvSpPr/>
            <p:nvPr/>
          </p:nvSpPr>
          <p:spPr>
            <a:xfrm>
              <a:off x="7503292" y="1402853"/>
              <a:ext cx="768222" cy="622680"/>
            </a:xfrm>
            <a:custGeom>
              <a:avLst/>
              <a:gdLst/>
              <a:ahLst/>
              <a:cxnLst/>
              <a:rect l="l" t="t" r="r" b="b"/>
              <a:pathLst>
                <a:path w="27052" h="30034" extrusionOk="0">
                  <a:moveTo>
                    <a:pt x="13526" y="0"/>
                  </a:moveTo>
                  <a:cubicBezTo>
                    <a:pt x="12847" y="0"/>
                    <a:pt x="12169" y="176"/>
                    <a:pt x="11561" y="527"/>
                  </a:cubicBezTo>
                  <a:lnTo>
                    <a:pt x="1965" y="6075"/>
                  </a:lnTo>
                  <a:cubicBezTo>
                    <a:pt x="751" y="6778"/>
                    <a:pt x="1" y="8064"/>
                    <a:pt x="1" y="9468"/>
                  </a:cubicBezTo>
                  <a:lnTo>
                    <a:pt x="1" y="20553"/>
                  </a:lnTo>
                  <a:cubicBezTo>
                    <a:pt x="1" y="21958"/>
                    <a:pt x="751" y="23256"/>
                    <a:pt x="1965" y="23958"/>
                  </a:cubicBezTo>
                  <a:lnTo>
                    <a:pt x="11561" y="29507"/>
                  </a:lnTo>
                  <a:cubicBezTo>
                    <a:pt x="12169" y="29858"/>
                    <a:pt x="12847" y="30033"/>
                    <a:pt x="13526" y="30033"/>
                  </a:cubicBezTo>
                  <a:cubicBezTo>
                    <a:pt x="14205" y="30033"/>
                    <a:pt x="14883" y="29858"/>
                    <a:pt x="15491" y="29507"/>
                  </a:cubicBezTo>
                  <a:lnTo>
                    <a:pt x="25099" y="23958"/>
                  </a:lnTo>
                  <a:cubicBezTo>
                    <a:pt x="26313" y="23256"/>
                    <a:pt x="27052" y="21958"/>
                    <a:pt x="27052" y="20553"/>
                  </a:cubicBezTo>
                  <a:lnTo>
                    <a:pt x="27052" y="9468"/>
                  </a:lnTo>
                  <a:cubicBezTo>
                    <a:pt x="27052" y="8064"/>
                    <a:pt x="26313" y="6778"/>
                    <a:pt x="25099"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H4.8</a:t>
              </a:r>
              <a:endParaRPr sz="3200" dirty="0">
                <a:solidFill>
                  <a:srgbClr val="434343"/>
                </a:solidFill>
              </a:endParaRPr>
            </a:p>
          </p:txBody>
        </p:sp>
        <p:grpSp>
          <p:nvGrpSpPr>
            <p:cNvPr id="211" name="Google Shape;1203;p37">
              <a:extLst>
                <a:ext uri="{FF2B5EF4-FFF2-40B4-BE49-F238E27FC236}">
                  <a16:creationId xmlns:a16="http://schemas.microsoft.com/office/drawing/2014/main" xmlns="" id="{497BBB79-986D-4BFA-9944-8596CE55F271}"/>
                </a:ext>
              </a:extLst>
            </p:cNvPr>
            <p:cNvGrpSpPr/>
            <p:nvPr/>
          </p:nvGrpSpPr>
          <p:grpSpPr>
            <a:xfrm>
              <a:off x="6330056" y="2145025"/>
              <a:ext cx="1838072" cy="636350"/>
              <a:chOff x="5222700" y="3658300"/>
              <a:chExt cx="3540201" cy="636350"/>
            </a:xfrm>
          </p:grpSpPr>
          <p:sp>
            <p:nvSpPr>
              <p:cNvPr id="212" name="Google Shape;1204;p37">
                <a:extLst>
                  <a:ext uri="{FF2B5EF4-FFF2-40B4-BE49-F238E27FC236}">
                    <a16:creationId xmlns:a16="http://schemas.microsoft.com/office/drawing/2014/main" xmlns="" id="{F8FB90A9-AA55-4F40-8DDA-B86D16C7E4B2}"/>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13" name="Google Shape;1205;p37">
                <a:extLst>
                  <a:ext uri="{FF2B5EF4-FFF2-40B4-BE49-F238E27FC236}">
                    <a16:creationId xmlns:a16="http://schemas.microsoft.com/office/drawing/2014/main" xmlns="" id="{413A0A25-FE2E-4648-9308-6EC5BBA78A27}"/>
                  </a:ext>
                </a:extLst>
              </p:cNvPr>
              <p:cNvSpPr txBox="1"/>
              <p:nvPr/>
            </p:nvSpPr>
            <p:spPr>
              <a:xfrm>
                <a:off x="5222700" y="3658300"/>
                <a:ext cx="3540201"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The facility is procuring locally made food items</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14" name="Google Shape;1244;p37">
            <a:extLst>
              <a:ext uri="{FF2B5EF4-FFF2-40B4-BE49-F238E27FC236}">
                <a16:creationId xmlns:a16="http://schemas.microsoft.com/office/drawing/2014/main" xmlns="" id="{6A9A4935-4540-4DEE-924F-40DAC7EC3BB5}"/>
              </a:ext>
            </a:extLst>
          </p:cNvPr>
          <p:cNvGrpSpPr/>
          <p:nvPr/>
        </p:nvGrpSpPr>
        <p:grpSpPr>
          <a:xfrm>
            <a:off x="6859431" y="2200085"/>
            <a:ext cx="3419405" cy="2005199"/>
            <a:chOff x="768813" y="3032123"/>
            <a:chExt cx="2209888" cy="1574727"/>
          </a:xfrm>
        </p:grpSpPr>
        <p:sp>
          <p:nvSpPr>
            <p:cNvPr id="215" name="Google Shape;1245;p37">
              <a:extLst>
                <a:ext uri="{FF2B5EF4-FFF2-40B4-BE49-F238E27FC236}">
                  <a16:creationId xmlns:a16="http://schemas.microsoft.com/office/drawing/2014/main" xmlns="" id="{37B64902-2725-4B9F-A9A9-5E2CCE9CBF5A}"/>
                </a:ext>
              </a:extLst>
            </p:cNvPr>
            <p:cNvSpPr/>
            <p:nvPr/>
          </p:nvSpPr>
          <p:spPr>
            <a:xfrm>
              <a:off x="768813" y="3455450"/>
              <a:ext cx="2087700" cy="1151400"/>
            </a:xfrm>
            <a:prstGeom prst="roundRect">
              <a:avLst>
                <a:gd name="adj" fmla="val 16667"/>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6" name="Google Shape;1246;p37">
              <a:extLst>
                <a:ext uri="{FF2B5EF4-FFF2-40B4-BE49-F238E27FC236}">
                  <a16:creationId xmlns:a16="http://schemas.microsoft.com/office/drawing/2014/main" xmlns="" id="{61D40D0E-268F-4F4E-A4DC-4316E9766052}"/>
                </a:ext>
              </a:extLst>
            </p:cNvPr>
            <p:cNvSpPr/>
            <p:nvPr/>
          </p:nvSpPr>
          <p:spPr>
            <a:xfrm>
              <a:off x="2210500" y="3032123"/>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33" name="Google Shape;1247;p37">
              <a:extLst>
                <a:ext uri="{FF2B5EF4-FFF2-40B4-BE49-F238E27FC236}">
                  <a16:creationId xmlns:a16="http://schemas.microsoft.com/office/drawing/2014/main" xmlns="" id="{370CFD6C-F035-43D1-9180-60DEA72F7893}"/>
                </a:ext>
              </a:extLst>
            </p:cNvPr>
            <p:cNvSpPr/>
            <p:nvPr/>
          </p:nvSpPr>
          <p:spPr>
            <a:xfrm>
              <a:off x="2094513" y="3151607"/>
              <a:ext cx="780529"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H4.9</a:t>
              </a:r>
              <a:endParaRPr sz="3200" dirty="0">
                <a:solidFill>
                  <a:srgbClr val="434343"/>
                </a:solidFill>
              </a:endParaRPr>
            </a:p>
          </p:txBody>
        </p:sp>
        <p:grpSp>
          <p:nvGrpSpPr>
            <p:cNvPr id="234" name="Google Shape;1248;p37">
              <a:extLst>
                <a:ext uri="{FF2B5EF4-FFF2-40B4-BE49-F238E27FC236}">
                  <a16:creationId xmlns:a16="http://schemas.microsoft.com/office/drawing/2014/main" xmlns="" id="{EFEF37F3-4C06-4B52-9458-76ED5B68F474}"/>
                </a:ext>
              </a:extLst>
            </p:cNvPr>
            <p:cNvGrpSpPr/>
            <p:nvPr/>
          </p:nvGrpSpPr>
          <p:grpSpPr>
            <a:xfrm>
              <a:off x="921206" y="3893825"/>
              <a:ext cx="1829678" cy="636350"/>
              <a:chOff x="5222700" y="3658300"/>
              <a:chExt cx="3524034" cy="636350"/>
            </a:xfrm>
          </p:grpSpPr>
          <p:sp>
            <p:nvSpPr>
              <p:cNvPr id="235" name="Google Shape;1249;p37">
                <a:extLst>
                  <a:ext uri="{FF2B5EF4-FFF2-40B4-BE49-F238E27FC236}">
                    <a16:creationId xmlns:a16="http://schemas.microsoft.com/office/drawing/2014/main" xmlns="" id="{3C1A15D0-0679-49AE-9E0B-4EC9A7F80805}"/>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36" name="Google Shape;1250;p37">
                <a:extLst>
                  <a:ext uri="{FF2B5EF4-FFF2-40B4-BE49-F238E27FC236}">
                    <a16:creationId xmlns:a16="http://schemas.microsoft.com/office/drawing/2014/main" xmlns="" id="{EE0F1E72-AB7A-45E1-A5CD-C595EA6C6417}"/>
                  </a:ext>
                </a:extLst>
              </p:cNvPr>
              <p:cNvSpPr txBox="1"/>
              <p:nvPr/>
            </p:nvSpPr>
            <p:spPr>
              <a:xfrm>
                <a:off x="5222700" y="3658300"/>
                <a:ext cx="3524034"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The facility is using virtual platform for capacity building trainings</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37" name="Google Shape;1184;p37">
            <a:extLst>
              <a:ext uri="{FF2B5EF4-FFF2-40B4-BE49-F238E27FC236}">
                <a16:creationId xmlns:a16="http://schemas.microsoft.com/office/drawing/2014/main" xmlns="" id="{D24616A2-9491-4DD8-B6F8-37253F35123C}"/>
              </a:ext>
            </a:extLst>
          </p:cNvPr>
          <p:cNvGrpSpPr/>
          <p:nvPr/>
        </p:nvGrpSpPr>
        <p:grpSpPr>
          <a:xfrm>
            <a:off x="6727208" y="4366712"/>
            <a:ext cx="3693142" cy="2069113"/>
            <a:chOff x="3473227" y="3032136"/>
            <a:chExt cx="2203687" cy="1574714"/>
          </a:xfrm>
        </p:grpSpPr>
        <p:sp>
          <p:nvSpPr>
            <p:cNvPr id="238" name="Google Shape;1185;p37">
              <a:extLst>
                <a:ext uri="{FF2B5EF4-FFF2-40B4-BE49-F238E27FC236}">
                  <a16:creationId xmlns:a16="http://schemas.microsoft.com/office/drawing/2014/main" xmlns="" id="{ED84E99D-13A7-4B17-B75C-78E2224047FB}"/>
                </a:ext>
              </a:extLst>
            </p:cNvPr>
            <p:cNvSpPr/>
            <p:nvPr/>
          </p:nvSpPr>
          <p:spPr>
            <a:xfrm>
              <a:off x="3473227" y="3455450"/>
              <a:ext cx="2087700" cy="11514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9" name="Google Shape;1186;p37">
              <a:extLst>
                <a:ext uri="{FF2B5EF4-FFF2-40B4-BE49-F238E27FC236}">
                  <a16:creationId xmlns:a16="http://schemas.microsoft.com/office/drawing/2014/main" xmlns="" id="{10B579DE-A85F-4ABD-898D-79FEB7C12D1E}"/>
                </a:ext>
              </a:extLst>
            </p:cNvPr>
            <p:cNvSpPr/>
            <p:nvPr/>
          </p:nvSpPr>
          <p:spPr>
            <a:xfrm>
              <a:off x="4908713" y="30321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54" name="Google Shape;1187;p37">
              <a:extLst>
                <a:ext uri="{FF2B5EF4-FFF2-40B4-BE49-F238E27FC236}">
                  <a16:creationId xmlns:a16="http://schemas.microsoft.com/office/drawing/2014/main" xmlns="" id="{440FCC22-0093-4380-BD8E-4EAF2F16D27F}"/>
                </a:ext>
              </a:extLst>
            </p:cNvPr>
            <p:cNvSpPr/>
            <p:nvPr/>
          </p:nvSpPr>
          <p:spPr>
            <a:xfrm>
              <a:off x="4605463" y="3151622"/>
              <a:ext cx="967772"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H4.10</a:t>
              </a:r>
              <a:endParaRPr sz="3200" dirty="0">
                <a:solidFill>
                  <a:srgbClr val="434343"/>
                </a:solidFill>
              </a:endParaRPr>
            </a:p>
          </p:txBody>
        </p:sp>
        <p:grpSp>
          <p:nvGrpSpPr>
            <p:cNvPr id="255" name="Google Shape;1188;p37">
              <a:extLst>
                <a:ext uri="{FF2B5EF4-FFF2-40B4-BE49-F238E27FC236}">
                  <a16:creationId xmlns:a16="http://schemas.microsoft.com/office/drawing/2014/main" xmlns="" id="{861F0C06-6269-43B6-9C01-DEF1922434E2}"/>
                </a:ext>
              </a:extLst>
            </p:cNvPr>
            <p:cNvGrpSpPr/>
            <p:nvPr/>
          </p:nvGrpSpPr>
          <p:grpSpPr>
            <a:xfrm>
              <a:off x="3625618" y="3893825"/>
              <a:ext cx="1788787" cy="636350"/>
              <a:chOff x="5222700" y="3658300"/>
              <a:chExt cx="3445276" cy="636350"/>
            </a:xfrm>
          </p:grpSpPr>
          <p:sp>
            <p:nvSpPr>
              <p:cNvPr id="256" name="Google Shape;1189;p37">
                <a:extLst>
                  <a:ext uri="{FF2B5EF4-FFF2-40B4-BE49-F238E27FC236}">
                    <a16:creationId xmlns:a16="http://schemas.microsoft.com/office/drawing/2014/main" xmlns="" id="{66DF6546-C936-4A36-84BE-3094A3536258}"/>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57" name="Google Shape;1190;p37">
                <a:extLst>
                  <a:ext uri="{FF2B5EF4-FFF2-40B4-BE49-F238E27FC236}">
                    <a16:creationId xmlns:a16="http://schemas.microsoft.com/office/drawing/2014/main" xmlns="" id="{6AEE1F9D-86FB-45B1-8904-3499CF917CA4}"/>
                  </a:ext>
                </a:extLst>
              </p:cNvPr>
              <p:cNvSpPr txBox="1"/>
              <p:nvPr/>
            </p:nvSpPr>
            <p:spPr>
              <a:xfrm>
                <a:off x="5222700" y="3658300"/>
                <a:ext cx="3445276"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The facility is managing e-waste properly</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spTree>
    <p:extLst>
      <p:ext uri="{BB962C8B-B14F-4D97-AF65-F5344CB8AC3E}">
        <p14:creationId xmlns:p14="http://schemas.microsoft.com/office/powerpoint/2010/main" xmlns="" val="3996979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endParaRPr lang="en-US" b="1" dirty="0">
                <a:solidFill>
                  <a:schemeClr val="bg1"/>
                </a:solidFill>
              </a:endParaRP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n all States/UTs, the top ranked DH will get best ‘eco-friendly’ award 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marL="457189" indent="-457189" algn="just">
                <a:lnSpc>
                  <a:spcPct val="107000"/>
                </a:lnSpc>
                <a:spcAft>
                  <a:spcPts val="1067"/>
                </a:spcAft>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CHC/SDH Award: - In all States/UTs, the top ranked CHC/SDH will receive an ‘eco-friendly’ award in CHC/SDH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08</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7" name="Rectangle 6">
            <a:extLst>
              <a:ext uri="{FF2B5EF4-FFF2-40B4-BE49-F238E27FC236}">
                <a16:creationId xmlns:a16="http://schemas.microsoft.com/office/drawing/2014/main" xmlns="" id="{D6853E24-1082-426B-8261-3C65D6E38160}"/>
              </a:ext>
            </a:extLst>
          </p:cNvPr>
          <p:cNvSpPr/>
          <p:nvPr/>
        </p:nvSpPr>
        <p:spPr>
          <a:xfrm flipH="1">
            <a:off x="848491" y="1163693"/>
            <a:ext cx="4596087" cy="47792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80990" indent="-380990" algn="just">
              <a:buFont typeface="Wingdings" panose="05000000000000000000" pitchFamily="2" charset="2"/>
              <a:buChar char="q"/>
            </a:pPr>
            <a:endParaRPr lang="en-US" sz="1800" dirty="0">
              <a:solidFill>
                <a:srgbClr val="454545"/>
              </a:solidFill>
              <a:latin typeface="Cambria" panose="02040503050406030204" pitchFamily="18" charset="0"/>
              <a:ea typeface="Cambria" panose="02040503050406030204" pitchFamily="18" charset="0"/>
            </a:endParaRPr>
          </a:p>
        </p:txBody>
      </p:sp>
      <p:pic>
        <p:nvPicPr>
          <p:cNvPr id="149" name="Picture 148">
            <a:extLst>
              <a:ext uri="{FF2B5EF4-FFF2-40B4-BE49-F238E27FC236}">
                <a16:creationId xmlns:a16="http://schemas.microsoft.com/office/drawing/2014/main" xmlns="" id="{1ABAEF87-F1FF-4526-BD17-AB693D841282}"/>
              </a:ext>
            </a:extLst>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888587" y="1111199"/>
            <a:ext cx="10044419" cy="5242274"/>
          </a:xfrm>
          <a:prstGeom prst="rect">
            <a:avLst/>
          </a:prstGeom>
          <a:noFill/>
          <a:ln>
            <a:noFill/>
          </a:ln>
        </p:spPr>
      </p:pic>
      <p:sp>
        <p:nvSpPr>
          <p:cNvPr id="151" name="Rectangle 150">
            <a:extLst>
              <a:ext uri="{FF2B5EF4-FFF2-40B4-BE49-F238E27FC236}">
                <a16:creationId xmlns:a16="http://schemas.microsoft.com/office/drawing/2014/main" xmlns="" id="{46DD5052-8D8E-44E3-8E8A-A7D52EDCA7E7}"/>
              </a:ext>
            </a:extLst>
          </p:cNvPr>
          <p:cNvSpPr/>
          <p:nvPr/>
        </p:nvSpPr>
        <p:spPr>
          <a:xfrm>
            <a:off x="1216877" y="5624567"/>
            <a:ext cx="4693920" cy="638021"/>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solidFill>
                  <a:schemeClr val="bg1"/>
                </a:solidFill>
                <a:latin typeface="Cambria" panose="02040503050406030204" pitchFamily="18" charset="0"/>
                <a:ea typeface="Cambria" panose="02040503050406030204" pitchFamily="18" charset="0"/>
              </a:rPr>
              <a:t>Figure courtesy of Harvard University</a:t>
            </a:r>
          </a:p>
        </p:txBody>
      </p:sp>
      <p:sp>
        <p:nvSpPr>
          <p:cNvPr id="8" name="Rectangle 7">
            <a:extLst>
              <a:ext uri="{FF2B5EF4-FFF2-40B4-BE49-F238E27FC236}">
                <a16:creationId xmlns:a16="http://schemas.microsoft.com/office/drawing/2014/main" xmlns="" id="{460D2982-58ED-4D4D-9434-686B4B5D543B}"/>
              </a:ext>
            </a:extLst>
          </p:cNvPr>
          <p:cNvSpPr/>
          <p:nvPr/>
        </p:nvSpPr>
        <p:spPr>
          <a:xfrm flipH="1">
            <a:off x="848491" y="454098"/>
            <a:ext cx="10128983" cy="5546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2000" b="1" dirty="0">
                <a:solidFill>
                  <a:srgbClr val="454545"/>
                </a:solidFill>
                <a:effectLst/>
                <a:latin typeface="Cambria" panose="02040503050406030204" pitchFamily="18" charset="0"/>
                <a:ea typeface="Cambria" panose="02040503050406030204" pitchFamily="18" charset="0"/>
              </a:rPr>
              <a:t>Identifying pathways</a:t>
            </a:r>
            <a:r>
              <a:rPr lang="en-IN" sz="2000" b="1" dirty="0">
                <a:solidFill>
                  <a:srgbClr val="454545"/>
                </a:solidFill>
                <a:effectLst/>
                <a:latin typeface="Inter"/>
              </a:rPr>
              <a:t/>
            </a:r>
            <a:br>
              <a:rPr lang="en-IN" sz="2000" b="1" dirty="0">
                <a:solidFill>
                  <a:srgbClr val="454545"/>
                </a:solidFill>
                <a:effectLst/>
                <a:latin typeface="Inter"/>
              </a:rPr>
            </a:br>
            <a:r>
              <a:rPr lang="en-IN" sz="2000" b="1" i="0" dirty="0">
                <a:solidFill>
                  <a:srgbClr val="222222"/>
                </a:solidFill>
                <a:effectLst/>
                <a:latin typeface="Cambria" panose="02040503050406030204" pitchFamily="18" charset="0"/>
                <a:ea typeface="Cambria" panose="02040503050406030204" pitchFamily="18" charset="0"/>
              </a:rPr>
              <a:t>Climate/Health Framework</a:t>
            </a:r>
            <a:endParaRPr lang="en-IN" sz="2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22651733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4212"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65</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District Hospital: - In all States/UTs, the top ranked DH will get best ‘eco-friendly’ award 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marL="457189" indent="-457189" algn="just">
                <a:lnSpc>
                  <a:spcPct val="107000"/>
                </a:lnSpc>
                <a:spcAft>
                  <a:spcPts val="1067"/>
                </a:spcAft>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CHC/SDH Award: - In all States/UTs, the top ranked CHC/SDH will receive an ‘eco-friendly’ award in CHC/SDH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latin typeface="Cambria" panose="02040503050406030204" pitchFamily="18" charset="0"/>
                  <a:ea typeface="Calibri" panose="020F0502020204030204" pitchFamily="34" charset="0"/>
                  <a:cs typeface="Times New Roman" panose="02020603050405020304" pitchFamily="18" charset="0"/>
                </a:rPr>
                <a:t>.</a:t>
              </a:r>
              <a:endParaRPr lang="en-US" dirty="0"/>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64</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6" name="Picture 5">
            <a:extLst>
              <a:ext uri="{FF2B5EF4-FFF2-40B4-BE49-F238E27FC236}">
                <a16:creationId xmlns:a16="http://schemas.microsoft.com/office/drawing/2014/main" xmlns="" id="{48F56F66-DD7F-4905-AA54-7731BFBACA9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65874" y="4079863"/>
            <a:ext cx="4668212" cy="2140452"/>
          </a:xfrm>
          <a:prstGeom prst="rect">
            <a:avLst/>
          </a:prstGeom>
        </p:spPr>
      </p:pic>
      <p:pic>
        <p:nvPicPr>
          <p:cNvPr id="8" name="Picture 7">
            <a:extLst>
              <a:ext uri="{FF2B5EF4-FFF2-40B4-BE49-F238E27FC236}">
                <a16:creationId xmlns:a16="http://schemas.microsoft.com/office/drawing/2014/main" xmlns="" id="{A50FB20C-6E9B-4F16-8471-D8CB3B845C49}"/>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524038" y="430574"/>
            <a:ext cx="4802088" cy="2588567"/>
          </a:xfrm>
          <a:prstGeom prst="rect">
            <a:avLst/>
          </a:prstGeom>
        </p:spPr>
      </p:pic>
      <p:pic>
        <p:nvPicPr>
          <p:cNvPr id="12" name="Picture 11">
            <a:extLst>
              <a:ext uri="{FF2B5EF4-FFF2-40B4-BE49-F238E27FC236}">
                <a16:creationId xmlns:a16="http://schemas.microsoft.com/office/drawing/2014/main" xmlns="" id="{8B349794-E4A2-4663-8704-1EBDD37F1C0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625078" y="3111089"/>
            <a:ext cx="4464263" cy="3180206"/>
          </a:xfrm>
          <a:prstGeom prst="rect">
            <a:avLst/>
          </a:prstGeom>
        </p:spPr>
      </p:pic>
      <p:sp>
        <p:nvSpPr>
          <p:cNvPr id="13" name="Rectangle 12">
            <a:extLst>
              <a:ext uri="{FF2B5EF4-FFF2-40B4-BE49-F238E27FC236}">
                <a16:creationId xmlns:a16="http://schemas.microsoft.com/office/drawing/2014/main" xmlns="" id="{71FDD016-9D5F-41AB-8BE6-41C12E51BA56}"/>
              </a:ext>
            </a:extLst>
          </p:cNvPr>
          <p:cNvSpPr/>
          <p:nvPr/>
        </p:nvSpPr>
        <p:spPr>
          <a:xfrm flipH="1">
            <a:off x="828912" y="264649"/>
            <a:ext cx="4573679" cy="5949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mbria" panose="02040503050406030204" pitchFamily="18" charset="0"/>
              </a:rPr>
              <a:t>E waste Management</a:t>
            </a:r>
            <a:endParaRPr lang="en-IN" sz="2000" b="1" dirty="0">
              <a:latin typeface="Cambria" panose="02040503050406030204" pitchFamily="18" charset="0"/>
              <a:ea typeface="Cambria" panose="02040503050406030204" pitchFamily="18" charset="0"/>
            </a:endParaRPr>
          </a:p>
        </p:txBody>
      </p:sp>
      <p:sp>
        <p:nvSpPr>
          <p:cNvPr id="2" name="Oval 1">
            <a:extLst>
              <a:ext uri="{FF2B5EF4-FFF2-40B4-BE49-F238E27FC236}">
                <a16:creationId xmlns:a16="http://schemas.microsoft.com/office/drawing/2014/main" xmlns="" id="{9D0DF3F1-AA15-405A-86E2-0F455E7569E4}"/>
              </a:ext>
            </a:extLst>
          </p:cNvPr>
          <p:cNvSpPr/>
          <p:nvPr/>
        </p:nvSpPr>
        <p:spPr>
          <a:xfrm flipH="1">
            <a:off x="587600" y="921564"/>
            <a:ext cx="4848311" cy="3189197"/>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Courier New" panose="02070309020205020404" pitchFamily="49" charset="0"/>
              <a:buChar char="o"/>
            </a:pPr>
            <a:r>
              <a:rPr lang="en-US" sz="1700" dirty="0">
                <a:latin typeface="Cambria" panose="02040503050406030204" pitchFamily="18" charset="0"/>
                <a:ea typeface="Cambria" panose="02040503050406030204" pitchFamily="18" charset="0"/>
              </a:rPr>
              <a:t>As we are moving towards digitalization, there will be an exponential increase in e waste.</a:t>
            </a:r>
          </a:p>
          <a:p>
            <a:pPr marL="285750" indent="-285750" algn="just">
              <a:buFont typeface="Courier New" panose="02070309020205020404" pitchFamily="49" charset="0"/>
              <a:buChar char="o"/>
            </a:pPr>
            <a:r>
              <a:rPr lang="en-US" sz="1700" dirty="0">
                <a:latin typeface="Cambria" panose="02040503050406030204" pitchFamily="18" charset="0"/>
                <a:ea typeface="Cambria" panose="02040503050406030204" pitchFamily="18" charset="0"/>
              </a:rPr>
              <a:t>50 millions tones of e waste were generated globally in 2018(only 20% was recycled)</a:t>
            </a:r>
          </a:p>
          <a:p>
            <a:pPr marL="285750" indent="-285750" algn="just">
              <a:buFont typeface="Courier New" panose="02070309020205020404" pitchFamily="49" charset="0"/>
              <a:buChar char="o"/>
            </a:pPr>
            <a:r>
              <a:rPr lang="en-US" sz="1700" dirty="0">
                <a:latin typeface="Cambria" panose="02040503050406030204" pitchFamily="18" charset="0"/>
                <a:ea typeface="Cambria" panose="02040503050406030204" pitchFamily="18" charset="0"/>
              </a:rPr>
              <a:t>India ranks 177 out of 180 countries in 2018 &amp; 168 in 2020 : Environmental Preference Index published by World Economic Forum </a:t>
            </a:r>
            <a:endParaRPr lang="en-IN" sz="17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23749542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65</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8017"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District Hospital: - In all States/UTs, the top ranked DH will get best ‘eco-friendly’ award 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marL="457189" indent="-457189" algn="just">
                <a:lnSpc>
                  <a:spcPct val="107000"/>
                </a:lnSpc>
                <a:spcAft>
                  <a:spcPts val="1067"/>
                </a:spcAft>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CHC/SDH Award: - In all States/UTs, the top ranked CHC/SDH will receive an ‘eco-friendly’ award in CHC/SDH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64</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48" name="TextBox 147">
            <a:extLst>
              <a:ext uri="{FF2B5EF4-FFF2-40B4-BE49-F238E27FC236}">
                <a16:creationId xmlns:a16="http://schemas.microsoft.com/office/drawing/2014/main" xmlns="" id="{00C01633-6263-4E52-A20C-DB2E3A3AE741}"/>
              </a:ext>
            </a:extLst>
          </p:cNvPr>
          <p:cNvSpPr txBox="1"/>
          <p:nvPr/>
        </p:nvSpPr>
        <p:spPr>
          <a:xfrm>
            <a:off x="821495" y="300370"/>
            <a:ext cx="8322505" cy="400110"/>
          </a:xfrm>
          <a:prstGeom prst="rect">
            <a:avLst/>
          </a:prstGeom>
          <a:noFill/>
        </p:spPr>
        <p:txBody>
          <a:bodyPr wrap="square">
            <a:spAutoFit/>
          </a:bodyPr>
          <a:lstStyle/>
          <a:p>
            <a:r>
              <a:rPr lang="en" sz="2000" b="1" dirty="0">
                <a:latin typeface="Cambria" panose="02040503050406030204" pitchFamily="18" charset="0"/>
                <a:ea typeface="Cambria" panose="02040503050406030204" pitchFamily="18" charset="0"/>
              </a:rPr>
              <a:t>H5-Health &amp; Wellbeing</a:t>
            </a:r>
            <a:endParaRPr lang="en-IN" sz="2000" b="1" dirty="0">
              <a:latin typeface="Cambria" panose="02040503050406030204" pitchFamily="18" charset="0"/>
              <a:ea typeface="Cambria" panose="02040503050406030204" pitchFamily="18" charset="0"/>
            </a:endParaRPr>
          </a:p>
        </p:txBody>
      </p:sp>
      <p:grpSp>
        <p:nvGrpSpPr>
          <p:cNvPr id="265" name="Google Shape;1172;p37">
            <a:extLst>
              <a:ext uri="{FF2B5EF4-FFF2-40B4-BE49-F238E27FC236}">
                <a16:creationId xmlns:a16="http://schemas.microsoft.com/office/drawing/2014/main" xmlns="" id="{D86611A4-1500-4811-88A7-D3E8156AF835}"/>
              </a:ext>
            </a:extLst>
          </p:cNvPr>
          <p:cNvGrpSpPr/>
          <p:nvPr/>
        </p:nvGrpSpPr>
        <p:grpSpPr>
          <a:xfrm>
            <a:off x="947034" y="1060830"/>
            <a:ext cx="3024584" cy="1879720"/>
            <a:chOff x="768813" y="1283325"/>
            <a:chExt cx="2209900" cy="1574725"/>
          </a:xfrm>
        </p:grpSpPr>
        <p:sp>
          <p:nvSpPr>
            <p:cNvPr id="266" name="Google Shape;1173;p37">
              <a:extLst>
                <a:ext uri="{FF2B5EF4-FFF2-40B4-BE49-F238E27FC236}">
                  <a16:creationId xmlns:a16="http://schemas.microsoft.com/office/drawing/2014/main" xmlns="" id="{676AEC35-49FC-4E12-B28F-F5EF892D2C73}"/>
                </a:ext>
              </a:extLst>
            </p:cNvPr>
            <p:cNvSpPr/>
            <p:nvPr/>
          </p:nvSpPr>
          <p:spPr>
            <a:xfrm>
              <a:off x="768813" y="1706650"/>
              <a:ext cx="2087700" cy="11514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7" name="Google Shape;1174;p37">
              <a:extLst>
                <a:ext uri="{FF2B5EF4-FFF2-40B4-BE49-F238E27FC236}">
                  <a16:creationId xmlns:a16="http://schemas.microsoft.com/office/drawing/2014/main" xmlns="" id="{07D370A4-DD01-4AB1-979E-D07F08622F92}"/>
                </a:ext>
              </a:extLst>
            </p:cNvPr>
            <p:cNvSpPr/>
            <p:nvPr/>
          </p:nvSpPr>
          <p:spPr>
            <a:xfrm>
              <a:off x="2210512" y="1283325"/>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5EB2FC"/>
            </a:solidFill>
            <a:ln>
              <a:noFill/>
            </a:ln>
          </p:spPr>
          <p:txBody>
            <a:bodyPr spcFirstLastPara="1" wrap="square" lIns="121900" tIns="121900" rIns="121900" bIns="121900" anchor="ctr" anchorCtr="0">
              <a:noAutofit/>
            </a:bodyPr>
            <a:lstStyle/>
            <a:p>
              <a:endParaRPr sz="2400"/>
            </a:p>
          </p:txBody>
        </p:sp>
        <p:sp>
          <p:nvSpPr>
            <p:cNvPr id="268" name="Google Shape;1175;p37">
              <a:extLst>
                <a:ext uri="{FF2B5EF4-FFF2-40B4-BE49-F238E27FC236}">
                  <a16:creationId xmlns:a16="http://schemas.microsoft.com/office/drawing/2014/main" xmlns="" id="{DEE838BB-67E3-47DB-BD87-CA8E0B70F877}"/>
                </a:ext>
              </a:extLst>
            </p:cNvPr>
            <p:cNvSpPr/>
            <p:nvPr/>
          </p:nvSpPr>
          <p:spPr>
            <a:xfrm>
              <a:off x="2094525" y="1402808"/>
              <a:ext cx="780527"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H5.1</a:t>
              </a:r>
              <a:endParaRPr sz="3200" dirty="0">
                <a:solidFill>
                  <a:srgbClr val="434343"/>
                </a:solidFill>
              </a:endParaRPr>
            </a:p>
          </p:txBody>
        </p:sp>
        <p:grpSp>
          <p:nvGrpSpPr>
            <p:cNvPr id="269" name="Google Shape;1176;p37">
              <a:extLst>
                <a:ext uri="{FF2B5EF4-FFF2-40B4-BE49-F238E27FC236}">
                  <a16:creationId xmlns:a16="http://schemas.microsoft.com/office/drawing/2014/main" xmlns="" id="{56685B74-A64F-4618-AA73-10F9C2D934E5}"/>
                </a:ext>
              </a:extLst>
            </p:cNvPr>
            <p:cNvGrpSpPr/>
            <p:nvPr/>
          </p:nvGrpSpPr>
          <p:grpSpPr>
            <a:xfrm>
              <a:off x="921206" y="2145025"/>
              <a:ext cx="1829678" cy="636350"/>
              <a:chOff x="5222700" y="3658300"/>
              <a:chExt cx="3524034" cy="636350"/>
            </a:xfrm>
          </p:grpSpPr>
          <p:sp>
            <p:nvSpPr>
              <p:cNvPr id="270" name="Google Shape;1177;p37">
                <a:extLst>
                  <a:ext uri="{FF2B5EF4-FFF2-40B4-BE49-F238E27FC236}">
                    <a16:creationId xmlns:a16="http://schemas.microsoft.com/office/drawing/2014/main" xmlns="" id="{D719AFFA-FFB4-43BF-8621-7A53A37A502C}"/>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71" name="Google Shape;1178;p37">
                <a:extLst>
                  <a:ext uri="{FF2B5EF4-FFF2-40B4-BE49-F238E27FC236}">
                    <a16:creationId xmlns:a16="http://schemas.microsoft.com/office/drawing/2014/main" xmlns="" id="{A204A3B7-3920-4BA2-8844-DBCB087D2974}"/>
                  </a:ext>
                </a:extLst>
              </p:cNvPr>
              <p:cNvSpPr txBox="1"/>
              <p:nvPr/>
            </p:nvSpPr>
            <p:spPr>
              <a:xfrm>
                <a:off x="5222700" y="3658300"/>
                <a:ext cx="3524034"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Facility design allows connecting to the nature</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72" name="Google Shape;1228;p37">
            <a:extLst>
              <a:ext uri="{FF2B5EF4-FFF2-40B4-BE49-F238E27FC236}">
                <a16:creationId xmlns:a16="http://schemas.microsoft.com/office/drawing/2014/main" xmlns="" id="{34B50488-3328-46FE-82AA-AC950C573F95}"/>
              </a:ext>
            </a:extLst>
          </p:cNvPr>
          <p:cNvGrpSpPr/>
          <p:nvPr/>
        </p:nvGrpSpPr>
        <p:grpSpPr>
          <a:xfrm>
            <a:off x="1218064" y="2981266"/>
            <a:ext cx="2988385" cy="2756913"/>
            <a:chOff x="3473227" y="1283336"/>
            <a:chExt cx="2203687" cy="1574714"/>
          </a:xfrm>
        </p:grpSpPr>
        <p:sp>
          <p:nvSpPr>
            <p:cNvPr id="273" name="Google Shape;1229;p37">
              <a:extLst>
                <a:ext uri="{FF2B5EF4-FFF2-40B4-BE49-F238E27FC236}">
                  <a16:creationId xmlns:a16="http://schemas.microsoft.com/office/drawing/2014/main" xmlns="" id="{8B216054-E025-46FC-8FB9-DA1DECD4562F}"/>
                </a:ext>
              </a:extLst>
            </p:cNvPr>
            <p:cNvSpPr/>
            <p:nvPr/>
          </p:nvSpPr>
          <p:spPr>
            <a:xfrm>
              <a:off x="3473227" y="1706650"/>
              <a:ext cx="2087700" cy="1151400"/>
            </a:xfrm>
            <a:prstGeom prst="roundRect">
              <a:avLst>
                <a:gd name="adj" fmla="val 16667"/>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4" name="Google Shape;1230;p37">
              <a:extLst>
                <a:ext uri="{FF2B5EF4-FFF2-40B4-BE49-F238E27FC236}">
                  <a16:creationId xmlns:a16="http://schemas.microsoft.com/office/drawing/2014/main" xmlns="" id="{0470D6CE-D8AB-439A-8737-5B996ACD923A}"/>
                </a:ext>
              </a:extLst>
            </p:cNvPr>
            <p:cNvSpPr/>
            <p:nvPr/>
          </p:nvSpPr>
          <p:spPr>
            <a:xfrm>
              <a:off x="4908713" y="12833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275" name="Google Shape;1231;p37">
              <a:extLst>
                <a:ext uri="{FF2B5EF4-FFF2-40B4-BE49-F238E27FC236}">
                  <a16:creationId xmlns:a16="http://schemas.microsoft.com/office/drawing/2014/main" xmlns="" id="{08E1E788-0641-4B9A-8FD2-03C897165DA4}"/>
                </a:ext>
              </a:extLst>
            </p:cNvPr>
            <p:cNvSpPr/>
            <p:nvPr/>
          </p:nvSpPr>
          <p:spPr>
            <a:xfrm>
              <a:off x="4710547" y="1402822"/>
              <a:ext cx="862688"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H5.2</a:t>
              </a:r>
              <a:endParaRPr sz="3200" dirty="0">
                <a:solidFill>
                  <a:srgbClr val="434343"/>
                </a:solidFill>
              </a:endParaRPr>
            </a:p>
          </p:txBody>
        </p:sp>
        <p:grpSp>
          <p:nvGrpSpPr>
            <p:cNvPr id="276" name="Google Shape;1232;p37">
              <a:extLst>
                <a:ext uri="{FF2B5EF4-FFF2-40B4-BE49-F238E27FC236}">
                  <a16:creationId xmlns:a16="http://schemas.microsoft.com/office/drawing/2014/main" xmlns="" id="{78A16136-45C0-4FDE-9D10-A956F72D6177}"/>
                </a:ext>
              </a:extLst>
            </p:cNvPr>
            <p:cNvGrpSpPr/>
            <p:nvPr/>
          </p:nvGrpSpPr>
          <p:grpSpPr>
            <a:xfrm>
              <a:off x="3625618" y="2145025"/>
              <a:ext cx="1760890" cy="636350"/>
              <a:chOff x="5222700" y="3658300"/>
              <a:chExt cx="3391545" cy="636350"/>
            </a:xfrm>
          </p:grpSpPr>
          <p:sp>
            <p:nvSpPr>
              <p:cNvPr id="277" name="Google Shape;1233;p37">
                <a:extLst>
                  <a:ext uri="{FF2B5EF4-FFF2-40B4-BE49-F238E27FC236}">
                    <a16:creationId xmlns:a16="http://schemas.microsoft.com/office/drawing/2014/main" xmlns="" id="{4F4B470E-5D69-49CB-8280-F60381105C4A}"/>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78" name="Google Shape;1234;p37">
                <a:extLst>
                  <a:ext uri="{FF2B5EF4-FFF2-40B4-BE49-F238E27FC236}">
                    <a16:creationId xmlns:a16="http://schemas.microsoft.com/office/drawing/2014/main" xmlns="" id="{6428BFEF-860C-4F3B-82C8-8833B540EEAE}"/>
                  </a:ext>
                </a:extLst>
              </p:cNvPr>
              <p:cNvSpPr txBox="1"/>
              <p:nvPr/>
            </p:nvSpPr>
            <p:spPr>
              <a:xfrm>
                <a:off x="5222700" y="3658300"/>
                <a:ext cx="3391545"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Green open spaces are maintained in the facility</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79" name="Google Shape;1199;p37">
            <a:extLst>
              <a:ext uri="{FF2B5EF4-FFF2-40B4-BE49-F238E27FC236}">
                <a16:creationId xmlns:a16="http://schemas.microsoft.com/office/drawing/2014/main" xmlns="" id="{DA399A09-EE82-4746-B02B-4D1C7DEED7F1}"/>
              </a:ext>
            </a:extLst>
          </p:cNvPr>
          <p:cNvGrpSpPr/>
          <p:nvPr/>
        </p:nvGrpSpPr>
        <p:grpSpPr>
          <a:xfrm>
            <a:off x="6525825" y="690919"/>
            <a:ext cx="3846899" cy="2154089"/>
            <a:chOff x="6177641" y="1283373"/>
            <a:chExt cx="2197555" cy="1574677"/>
          </a:xfrm>
        </p:grpSpPr>
        <p:sp>
          <p:nvSpPr>
            <p:cNvPr id="280" name="Google Shape;1200;p37">
              <a:extLst>
                <a:ext uri="{FF2B5EF4-FFF2-40B4-BE49-F238E27FC236}">
                  <a16:creationId xmlns:a16="http://schemas.microsoft.com/office/drawing/2014/main" xmlns="" id="{FB0598BF-BCBB-491B-8999-6A4FEDC74088}"/>
                </a:ext>
              </a:extLst>
            </p:cNvPr>
            <p:cNvSpPr/>
            <p:nvPr/>
          </p:nvSpPr>
          <p:spPr>
            <a:xfrm>
              <a:off x="6177641" y="1706650"/>
              <a:ext cx="2087700" cy="11514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 name="Google Shape;1201;p37">
              <a:extLst>
                <a:ext uri="{FF2B5EF4-FFF2-40B4-BE49-F238E27FC236}">
                  <a16:creationId xmlns:a16="http://schemas.microsoft.com/office/drawing/2014/main" xmlns="" id="{8BC63A5D-21C9-4319-860A-FFFFC45A3F87}"/>
                </a:ext>
              </a:extLst>
            </p:cNvPr>
            <p:cNvSpPr/>
            <p:nvPr/>
          </p:nvSpPr>
          <p:spPr>
            <a:xfrm>
              <a:off x="7606974" y="1283373"/>
              <a:ext cx="768222" cy="861643"/>
            </a:xfrm>
            <a:custGeom>
              <a:avLst/>
              <a:gdLst/>
              <a:ahLst/>
              <a:cxnLst/>
              <a:rect l="l" t="t" r="r" b="b"/>
              <a:pathLst>
                <a:path w="37054"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282" name="Google Shape;1202;p37">
              <a:extLst>
                <a:ext uri="{FF2B5EF4-FFF2-40B4-BE49-F238E27FC236}">
                  <a16:creationId xmlns:a16="http://schemas.microsoft.com/office/drawing/2014/main" xmlns="" id="{F254219F-B4B3-4835-A044-15D22977683D}"/>
                </a:ext>
              </a:extLst>
            </p:cNvPr>
            <p:cNvSpPr/>
            <p:nvPr/>
          </p:nvSpPr>
          <p:spPr>
            <a:xfrm>
              <a:off x="7503292" y="1402853"/>
              <a:ext cx="768222" cy="622680"/>
            </a:xfrm>
            <a:custGeom>
              <a:avLst/>
              <a:gdLst/>
              <a:ahLst/>
              <a:cxnLst/>
              <a:rect l="l" t="t" r="r" b="b"/>
              <a:pathLst>
                <a:path w="27052" h="30034" extrusionOk="0">
                  <a:moveTo>
                    <a:pt x="13526" y="0"/>
                  </a:moveTo>
                  <a:cubicBezTo>
                    <a:pt x="12847" y="0"/>
                    <a:pt x="12169" y="176"/>
                    <a:pt x="11561" y="527"/>
                  </a:cubicBezTo>
                  <a:lnTo>
                    <a:pt x="1965" y="6075"/>
                  </a:lnTo>
                  <a:cubicBezTo>
                    <a:pt x="751" y="6778"/>
                    <a:pt x="1" y="8064"/>
                    <a:pt x="1" y="9468"/>
                  </a:cubicBezTo>
                  <a:lnTo>
                    <a:pt x="1" y="20553"/>
                  </a:lnTo>
                  <a:cubicBezTo>
                    <a:pt x="1" y="21958"/>
                    <a:pt x="751" y="23256"/>
                    <a:pt x="1965" y="23958"/>
                  </a:cubicBezTo>
                  <a:lnTo>
                    <a:pt x="11561" y="29507"/>
                  </a:lnTo>
                  <a:cubicBezTo>
                    <a:pt x="12169" y="29858"/>
                    <a:pt x="12847" y="30033"/>
                    <a:pt x="13526" y="30033"/>
                  </a:cubicBezTo>
                  <a:cubicBezTo>
                    <a:pt x="14205" y="30033"/>
                    <a:pt x="14883" y="29858"/>
                    <a:pt x="15491" y="29507"/>
                  </a:cubicBezTo>
                  <a:lnTo>
                    <a:pt x="25099" y="23958"/>
                  </a:lnTo>
                  <a:cubicBezTo>
                    <a:pt x="26313" y="23256"/>
                    <a:pt x="27052" y="21958"/>
                    <a:pt x="27052" y="20553"/>
                  </a:cubicBezTo>
                  <a:lnTo>
                    <a:pt x="27052" y="9468"/>
                  </a:lnTo>
                  <a:cubicBezTo>
                    <a:pt x="27052" y="8064"/>
                    <a:pt x="26313" y="6778"/>
                    <a:pt x="25099"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H5.3</a:t>
              </a:r>
              <a:endParaRPr sz="3200" dirty="0">
                <a:solidFill>
                  <a:srgbClr val="434343"/>
                </a:solidFill>
              </a:endParaRPr>
            </a:p>
          </p:txBody>
        </p:sp>
        <p:grpSp>
          <p:nvGrpSpPr>
            <p:cNvPr id="283" name="Google Shape;1203;p37">
              <a:extLst>
                <a:ext uri="{FF2B5EF4-FFF2-40B4-BE49-F238E27FC236}">
                  <a16:creationId xmlns:a16="http://schemas.microsoft.com/office/drawing/2014/main" xmlns="" id="{7206F6B6-112D-4DB6-A152-58574C98352D}"/>
                </a:ext>
              </a:extLst>
            </p:cNvPr>
            <p:cNvGrpSpPr/>
            <p:nvPr/>
          </p:nvGrpSpPr>
          <p:grpSpPr>
            <a:xfrm>
              <a:off x="6330056" y="2145026"/>
              <a:ext cx="1838072" cy="636349"/>
              <a:chOff x="5222700" y="3658301"/>
              <a:chExt cx="3540201" cy="636349"/>
            </a:xfrm>
          </p:grpSpPr>
          <p:sp>
            <p:nvSpPr>
              <p:cNvPr id="284" name="Google Shape;1204;p37">
                <a:extLst>
                  <a:ext uri="{FF2B5EF4-FFF2-40B4-BE49-F238E27FC236}">
                    <a16:creationId xmlns:a16="http://schemas.microsoft.com/office/drawing/2014/main" xmlns="" id="{EB88833D-362A-4788-8C85-07FB62CC8945}"/>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85" name="Google Shape;1205;p37">
                <a:extLst>
                  <a:ext uri="{FF2B5EF4-FFF2-40B4-BE49-F238E27FC236}">
                    <a16:creationId xmlns:a16="http://schemas.microsoft.com/office/drawing/2014/main" xmlns="" id="{961A9F81-2ED6-4B7D-9268-3F31461758CB}"/>
                  </a:ext>
                </a:extLst>
              </p:cNvPr>
              <p:cNvSpPr txBox="1"/>
              <p:nvPr/>
            </p:nvSpPr>
            <p:spPr>
              <a:xfrm>
                <a:off x="5222700" y="3658301"/>
                <a:ext cx="3540201" cy="365701"/>
              </a:xfrm>
              <a:prstGeom prst="rect">
                <a:avLst/>
              </a:prstGeom>
              <a:noFill/>
              <a:ln>
                <a:noFill/>
              </a:ln>
            </p:spPr>
            <p:txBody>
              <a:bodyPr spcFirstLastPara="1" wrap="square" lIns="121900" tIns="121900" rIns="121900" bIns="121900" anchor="ctr" anchorCtr="0">
                <a:noAutofit/>
              </a:bodyPr>
              <a:lstStyle/>
              <a:p>
                <a:pPr lvl="0"/>
                <a:r>
                  <a:rPr lang="en-US" sz="24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The Health Facility has  indoor plants, those are having oxygen emitting quality </a:t>
                </a:r>
                <a:endParaRPr sz="24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86" name="Google Shape;1244;p37">
            <a:extLst>
              <a:ext uri="{FF2B5EF4-FFF2-40B4-BE49-F238E27FC236}">
                <a16:creationId xmlns:a16="http://schemas.microsoft.com/office/drawing/2014/main" xmlns="" id="{9791F516-6675-4FEA-A957-5479B3FEA630}"/>
              </a:ext>
            </a:extLst>
          </p:cNvPr>
          <p:cNvGrpSpPr/>
          <p:nvPr/>
        </p:nvGrpSpPr>
        <p:grpSpPr>
          <a:xfrm>
            <a:off x="6740404" y="2495158"/>
            <a:ext cx="3470495" cy="2196078"/>
            <a:chOff x="768813" y="3032123"/>
            <a:chExt cx="2209888" cy="1574727"/>
          </a:xfrm>
        </p:grpSpPr>
        <p:sp>
          <p:nvSpPr>
            <p:cNvPr id="287" name="Google Shape;1245;p37">
              <a:extLst>
                <a:ext uri="{FF2B5EF4-FFF2-40B4-BE49-F238E27FC236}">
                  <a16:creationId xmlns:a16="http://schemas.microsoft.com/office/drawing/2014/main" xmlns="" id="{5CAFF7E9-CC6A-48FC-B081-514BF1813F6B}"/>
                </a:ext>
              </a:extLst>
            </p:cNvPr>
            <p:cNvSpPr/>
            <p:nvPr/>
          </p:nvSpPr>
          <p:spPr>
            <a:xfrm>
              <a:off x="768813" y="3455450"/>
              <a:ext cx="2087700" cy="1151400"/>
            </a:xfrm>
            <a:prstGeom prst="roundRect">
              <a:avLst>
                <a:gd name="adj" fmla="val 16667"/>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8" name="Google Shape;1246;p37">
              <a:extLst>
                <a:ext uri="{FF2B5EF4-FFF2-40B4-BE49-F238E27FC236}">
                  <a16:creationId xmlns:a16="http://schemas.microsoft.com/office/drawing/2014/main" xmlns="" id="{A96B7AB4-5E4E-4324-9093-6488A500B0D0}"/>
                </a:ext>
              </a:extLst>
            </p:cNvPr>
            <p:cNvSpPr/>
            <p:nvPr/>
          </p:nvSpPr>
          <p:spPr>
            <a:xfrm>
              <a:off x="2210500" y="3032123"/>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89" name="Google Shape;1247;p37">
              <a:extLst>
                <a:ext uri="{FF2B5EF4-FFF2-40B4-BE49-F238E27FC236}">
                  <a16:creationId xmlns:a16="http://schemas.microsoft.com/office/drawing/2014/main" xmlns="" id="{53481D0C-18C6-4B88-AEFF-C7B228FB8AAF}"/>
                </a:ext>
              </a:extLst>
            </p:cNvPr>
            <p:cNvSpPr/>
            <p:nvPr/>
          </p:nvSpPr>
          <p:spPr>
            <a:xfrm>
              <a:off x="2094513" y="3151607"/>
              <a:ext cx="780529"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H5.4</a:t>
              </a:r>
              <a:endParaRPr sz="3200" dirty="0">
                <a:solidFill>
                  <a:srgbClr val="434343"/>
                </a:solidFill>
              </a:endParaRPr>
            </a:p>
          </p:txBody>
        </p:sp>
        <p:grpSp>
          <p:nvGrpSpPr>
            <p:cNvPr id="290" name="Google Shape;1248;p37">
              <a:extLst>
                <a:ext uri="{FF2B5EF4-FFF2-40B4-BE49-F238E27FC236}">
                  <a16:creationId xmlns:a16="http://schemas.microsoft.com/office/drawing/2014/main" xmlns="" id="{8431C189-6ABB-48E0-8989-A9255062EBCA}"/>
                </a:ext>
              </a:extLst>
            </p:cNvPr>
            <p:cNvGrpSpPr/>
            <p:nvPr/>
          </p:nvGrpSpPr>
          <p:grpSpPr>
            <a:xfrm>
              <a:off x="921206" y="3893825"/>
              <a:ext cx="1829678" cy="636350"/>
              <a:chOff x="5222700" y="3658300"/>
              <a:chExt cx="3524034" cy="636350"/>
            </a:xfrm>
          </p:grpSpPr>
          <p:sp>
            <p:nvSpPr>
              <p:cNvPr id="291" name="Google Shape;1249;p37">
                <a:extLst>
                  <a:ext uri="{FF2B5EF4-FFF2-40B4-BE49-F238E27FC236}">
                    <a16:creationId xmlns:a16="http://schemas.microsoft.com/office/drawing/2014/main" xmlns="" id="{1A0FBB6C-3F1C-45BD-BC22-E1D9B85A5620}"/>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92" name="Google Shape;1250;p37">
                <a:extLst>
                  <a:ext uri="{FF2B5EF4-FFF2-40B4-BE49-F238E27FC236}">
                    <a16:creationId xmlns:a16="http://schemas.microsoft.com/office/drawing/2014/main" xmlns="" id="{20C1F427-6F4C-4C5F-82B8-7A617C9BD59A}"/>
                  </a:ext>
                </a:extLst>
              </p:cNvPr>
              <p:cNvSpPr txBox="1"/>
              <p:nvPr/>
            </p:nvSpPr>
            <p:spPr>
              <a:xfrm>
                <a:off x="5222700" y="3658300"/>
                <a:ext cx="3524034" cy="365700"/>
              </a:xfrm>
              <a:prstGeom prst="rect">
                <a:avLst/>
              </a:prstGeom>
              <a:noFill/>
              <a:ln>
                <a:noFill/>
              </a:ln>
            </p:spPr>
            <p:txBody>
              <a:bodyPr spcFirstLastPara="1" wrap="square" lIns="121900" tIns="121900" rIns="121900" bIns="121900" anchor="ctr" anchorCtr="0">
                <a:noAutofit/>
              </a:bodyPr>
              <a:lstStyle/>
              <a:p>
                <a:pPr lvl="0"/>
                <a:r>
                  <a:rPr lang="en-US"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Disable friendly toilets are present inside the premises of the hospital and are functional</a:t>
                </a:r>
                <a:endParaRPr sz="2000"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93" name="Google Shape;1184;p37">
            <a:extLst>
              <a:ext uri="{FF2B5EF4-FFF2-40B4-BE49-F238E27FC236}">
                <a16:creationId xmlns:a16="http://schemas.microsoft.com/office/drawing/2014/main" xmlns="" id="{88106843-E3D2-4BB4-B80A-3692C5DD9324}"/>
              </a:ext>
            </a:extLst>
          </p:cNvPr>
          <p:cNvGrpSpPr/>
          <p:nvPr/>
        </p:nvGrpSpPr>
        <p:grpSpPr>
          <a:xfrm>
            <a:off x="6740404" y="4455614"/>
            <a:ext cx="3307704" cy="1980211"/>
            <a:chOff x="3473227" y="3032136"/>
            <a:chExt cx="2203687" cy="1574714"/>
          </a:xfrm>
        </p:grpSpPr>
        <p:sp>
          <p:nvSpPr>
            <p:cNvPr id="294" name="Google Shape;1185;p37">
              <a:extLst>
                <a:ext uri="{FF2B5EF4-FFF2-40B4-BE49-F238E27FC236}">
                  <a16:creationId xmlns:a16="http://schemas.microsoft.com/office/drawing/2014/main" xmlns="" id="{5C05FAB9-F29D-43B6-BC97-CDCBD9610495}"/>
                </a:ext>
              </a:extLst>
            </p:cNvPr>
            <p:cNvSpPr/>
            <p:nvPr/>
          </p:nvSpPr>
          <p:spPr>
            <a:xfrm>
              <a:off x="3473227" y="3455450"/>
              <a:ext cx="2087700" cy="11514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5" name="Google Shape;1186;p37">
              <a:extLst>
                <a:ext uri="{FF2B5EF4-FFF2-40B4-BE49-F238E27FC236}">
                  <a16:creationId xmlns:a16="http://schemas.microsoft.com/office/drawing/2014/main" xmlns="" id="{58FF3936-2E72-4B35-BCC4-F461AB2CB36C}"/>
                </a:ext>
              </a:extLst>
            </p:cNvPr>
            <p:cNvSpPr/>
            <p:nvPr/>
          </p:nvSpPr>
          <p:spPr>
            <a:xfrm>
              <a:off x="4908713" y="30321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96" name="Google Shape;1187;p37">
              <a:extLst>
                <a:ext uri="{FF2B5EF4-FFF2-40B4-BE49-F238E27FC236}">
                  <a16:creationId xmlns:a16="http://schemas.microsoft.com/office/drawing/2014/main" xmlns="" id="{704F646B-04A6-4F82-A419-CB11771D04EB}"/>
                </a:ext>
              </a:extLst>
            </p:cNvPr>
            <p:cNvSpPr/>
            <p:nvPr/>
          </p:nvSpPr>
          <p:spPr>
            <a:xfrm>
              <a:off x="4805034" y="3151622"/>
              <a:ext cx="768201"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ea typeface="Fira Sans Extra Condensed Medium"/>
                  <a:cs typeface="Fira Sans Extra Condensed Medium"/>
                  <a:sym typeface="Fira Sans Extra Condensed Medium"/>
                </a:rPr>
                <a:t>H5.5</a:t>
              </a:r>
              <a:endParaRPr sz="3200" dirty="0">
                <a:solidFill>
                  <a:srgbClr val="434343"/>
                </a:solidFill>
              </a:endParaRPr>
            </a:p>
          </p:txBody>
        </p:sp>
        <p:grpSp>
          <p:nvGrpSpPr>
            <p:cNvPr id="297" name="Google Shape;1188;p37">
              <a:extLst>
                <a:ext uri="{FF2B5EF4-FFF2-40B4-BE49-F238E27FC236}">
                  <a16:creationId xmlns:a16="http://schemas.microsoft.com/office/drawing/2014/main" xmlns="" id="{70AF8F6A-EEB4-49DD-8412-0201361F132D}"/>
                </a:ext>
              </a:extLst>
            </p:cNvPr>
            <p:cNvGrpSpPr/>
            <p:nvPr/>
          </p:nvGrpSpPr>
          <p:grpSpPr>
            <a:xfrm>
              <a:off x="3625618" y="3893825"/>
              <a:ext cx="1788787" cy="636350"/>
              <a:chOff x="5222700" y="3658300"/>
              <a:chExt cx="3445276" cy="636350"/>
            </a:xfrm>
          </p:grpSpPr>
          <p:sp>
            <p:nvSpPr>
              <p:cNvPr id="298" name="Google Shape;1189;p37">
                <a:extLst>
                  <a:ext uri="{FF2B5EF4-FFF2-40B4-BE49-F238E27FC236}">
                    <a16:creationId xmlns:a16="http://schemas.microsoft.com/office/drawing/2014/main" xmlns="" id="{5F2EDFFD-1CB1-4A2C-8B5E-C071EB07EFBB}"/>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99" name="Google Shape;1190;p37">
                <a:extLst>
                  <a:ext uri="{FF2B5EF4-FFF2-40B4-BE49-F238E27FC236}">
                    <a16:creationId xmlns:a16="http://schemas.microsoft.com/office/drawing/2014/main" xmlns="" id="{4A7AAC0F-D352-42B1-B643-F690F9BB3DD7}"/>
                  </a:ext>
                </a:extLst>
              </p:cNvPr>
              <p:cNvSpPr txBox="1"/>
              <p:nvPr/>
            </p:nvSpPr>
            <p:spPr>
              <a:xfrm>
                <a:off x="5222700" y="3658300"/>
                <a:ext cx="3445276"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Facility is accessible to differently abled and senior citizens</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spTree>
    <p:extLst>
      <p:ext uri="{BB962C8B-B14F-4D97-AF65-F5344CB8AC3E}">
        <p14:creationId xmlns:p14="http://schemas.microsoft.com/office/powerpoint/2010/main" xmlns="" val="1037944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000"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67</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8017"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District Hospital: - In all States/UTs, the top ranked DH will get best ‘eco-friendly’ award 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marL="457189" indent="-457189" algn="just">
                <a:lnSpc>
                  <a:spcPct val="107000"/>
                </a:lnSpc>
                <a:spcAft>
                  <a:spcPts val="1067"/>
                </a:spcAft>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CHC/SDH Award: - In all States/UTs, the top ranked CHC/SDH will receive an ‘eco-friendly’ award in CHC/SDH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latin typeface="Cambria" panose="02040503050406030204" pitchFamily="18" charset="0"/>
                  <a:ea typeface="Calibri" panose="020F0502020204030204" pitchFamily="34" charset="0"/>
                  <a:cs typeface="Times New Roman" panose="02020603050405020304" pitchFamily="18" charset="0"/>
                </a:rPr>
                <a:t>.</a:t>
              </a:r>
              <a:endParaRPr lang="en-US" dirty="0"/>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66</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48" name="TextBox 147">
            <a:extLst>
              <a:ext uri="{FF2B5EF4-FFF2-40B4-BE49-F238E27FC236}">
                <a16:creationId xmlns:a16="http://schemas.microsoft.com/office/drawing/2014/main" xmlns="" id="{00C01633-6263-4E52-A20C-DB2E3A3AE741}"/>
              </a:ext>
            </a:extLst>
          </p:cNvPr>
          <p:cNvSpPr txBox="1"/>
          <p:nvPr/>
        </p:nvSpPr>
        <p:spPr>
          <a:xfrm>
            <a:off x="821495" y="300370"/>
            <a:ext cx="8322505" cy="400110"/>
          </a:xfrm>
          <a:prstGeom prst="rect">
            <a:avLst/>
          </a:prstGeom>
          <a:noFill/>
        </p:spPr>
        <p:txBody>
          <a:bodyPr wrap="square">
            <a:spAutoFit/>
          </a:bodyPr>
          <a:lstStyle/>
          <a:p>
            <a:r>
              <a:rPr lang="en-US" sz="2000" b="1" dirty="0">
                <a:latin typeface="Cambria" panose="02040503050406030204" pitchFamily="18" charset="0"/>
                <a:ea typeface="Calibri" panose="020F0502020204030204" pitchFamily="34" charset="0"/>
                <a:cs typeface="Times New Roman" panose="02020603050405020304" pitchFamily="18" charset="0"/>
              </a:rPr>
              <a:t>Implementation strategy</a:t>
            </a:r>
            <a:endParaRPr lang="en-IN" sz="2000" b="1" dirty="0">
              <a:latin typeface="Cambria" panose="02040503050406030204" pitchFamily="18" charset="0"/>
              <a:ea typeface="Cambria" panose="02040503050406030204" pitchFamily="18" charset="0"/>
            </a:endParaRPr>
          </a:p>
        </p:txBody>
      </p:sp>
      <p:sp>
        <p:nvSpPr>
          <p:cNvPr id="261" name="Rectangle 260">
            <a:extLst>
              <a:ext uri="{FF2B5EF4-FFF2-40B4-BE49-F238E27FC236}">
                <a16:creationId xmlns:a16="http://schemas.microsoft.com/office/drawing/2014/main" xmlns="" id="{9129B898-324A-4A6D-BD9F-C517E1B2B2B0}"/>
              </a:ext>
            </a:extLst>
          </p:cNvPr>
          <p:cNvSpPr/>
          <p:nvPr/>
        </p:nvSpPr>
        <p:spPr>
          <a:xfrm>
            <a:off x="819150" y="1066801"/>
            <a:ext cx="4757181" cy="441962"/>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a:p>
            <a:pPr algn="ctr"/>
            <a:r>
              <a:rPr lang="en-US" sz="2000" b="1" dirty="0">
                <a:latin typeface="Cambria" panose="02040503050406030204" pitchFamily="18" charset="0"/>
                <a:ea typeface="Cambria" panose="02040503050406030204" pitchFamily="18" charset="0"/>
              </a:rPr>
              <a:t>Indoor plants</a:t>
            </a:r>
          </a:p>
          <a:p>
            <a:pPr algn="ctr"/>
            <a:endParaRPr lang="en-IN" sz="2400" dirty="0"/>
          </a:p>
        </p:txBody>
      </p:sp>
      <p:sp>
        <p:nvSpPr>
          <p:cNvPr id="262" name="Rectangle 261">
            <a:extLst>
              <a:ext uri="{FF2B5EF4-FFF2-40B4-BE49-F238E27FC236}">
                <a16:creationId xmlns:a16="http://schemas.microsoft.com/office/drawing/2014/main" xmlns="" id="{32CA0AB9-0E97-43C3-AC7A-4363881D6B15}"/>
              </a:ext>
            </a:extLst>
          </p:cNvPr>
          <p:cNvSpPr/>
          <p:nvPr/>
        </p:nvSpPr>
        <p:spPr>
          <a:xfrm>
            <a:off x="6525825" y="1057276"/>
            <a:ext cx="4606227" cy="440270"/>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a:p>
            <a:pPr algn="ctr"/>
            <a:r>
              <a:rPr lang="en-US" sz="2000" b="1" dirty="0">
                <a:latin typeface="Cambria" panose="02040503050406030204" pitchFamily="18" charset="0"/>
                <a:ea typeface="Cambria" panose="02040503050406030204" pitchFamily="18" charset="0"/>
              </a:rPr>
              <a:t>Disability friendly toilets</a:t>
            </a:r>
          </a:p>
          <a:p>
            <a:pPr algn="ctr"/>
            <a:endParaRPr lang="en-IN" sz="2400" dirty="0"/>
          </a:p>
        </p:txBody>
      </p:sp>
      <p:pic>
        <p:nvPicPr>
          <p:cNvPr id="263" name="Picture 262" descr="11 Best Indoor Plants For Your Home — Air-Purifying Plants">
            <a:extLst>
              <a:ext uri="{FF2B5EF4-FFF2-40B4-BE49-F238E27FC236}">
                <a16:creationId xmlns:a16="http://schemas.microsoft.com/office/drawing/2014/main" xmlns="" id="{826B3B87-401C-4A1D-8897-6418A0CFC8BE}"/>
              </a:ext>
            </a:extLst>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853440" y="1581268"/>
            <a:ext cx="4716511" cy="4552880"/>
          </a:xfrm>
          <a:prstGeom prst="rect">
            <a:avLst/>
          </a:prstGeom>
          <a:noFill/>
          <a:ln>
            <a:noFill/>
          </a:ln>
        </p:spPr>
      </p:pic>
      <p:pic>
        <p:nvPicPr>
          <p:cNvPr id="264" name="Picture 263" descr="Toilet With Friendly Design For People With Disability Stock Photo, Picture  And Royalty Free Image. Image 68250981.">
            <a:extLst>
              <a:ext uri="{FF2B5EF4-FFF2-40B4-BE49-F238E27FC236}">
                <a16:creationId xmlns:a16="http://schemas.microsoft.com/office/drawing/2014/main" xmlns="" id="{579B531B-0E36-48CB-9DB7-1C348424F088}"/>
              </a:ext>
            </a:extLst>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6508813" y="1581268"/>
            <a:ext cx="4606228" cy="4560038"/>
          </a:xfrm>
          <a:prstGeom prst="rect">
            <a:avLst/>
          </a:prstGeom>
          <a:noFill/>
          <a:ln>
            <a:noFill/>
          </a:ln>
        </p:spPr>
      </p:pic>
    </p:spTree>
    <p:extLst>
      <p:ext uri="{BB962C8B-B14F-4D97-AF65-F5344CB8AC3E}">
        <p14:creationId xmlns:p14="http://schemas.microsoft.com/office/powerpoint/2010/main" xmlns="" val="32417561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69</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92393" y="79685"/>
            <a:ext cx="5809102" cy="6778315"/>
            <a:chOff x="6096000" y="119550"/>
            <a:chExt cx="5809102"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District Hospital: - In all States/UTs, the top ranked DH will get best ‘eco-friendly’ award 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marL="457189" indent="-457189" algn="just">
                <a:lnSpc>
                  <a:spcPct val="107000"/>
                </a:lnSpc>
                <a:spcAft>
                  <a:spcPts val="1067"/>
                </a:spcAft>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CHC/SDH Award: - In all States/UTs, the top ranked CHC/SDH will receive an ‘eco-friendly’ award in CHC/SDH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latin typeface="Cambria" panose="02040503050406030204" pitchFamily="18" charset="0"/>
                  <a:ea typeface="Calibri" panose="020F0502020204030204" pitchFamily="34" charset="0"/>
                  <a:cs typeface="Times New Roman" panose="02020603050405020304" pitchFamily="18" charset="0"/>
                </a:rPr>
                <a:t>.</a:t>
              </a:r>
              <a:endParaRPr lang="en-US" dirty="0"/>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855583" y="491716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68</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48" name="TextBox 147">
            <a:extLst>
              <a:ext uri="{FF2B5EF4-FFF2-40B4-BE49-F238E27FC236}">
                <a16:creationId xmlns:a16="http://schemas.microsoft.com/office/drawing/2014/main" xmlns="" id="{00C01633-6263-4E52-A20C-DB2E3A3AE741}"/>
              </a:ext>
            </a:extLst>
          </p:cNvPr>
          <p:cNvSpPr txBox="1"/>
          <p:nvPr/>
        </p:nvSpPr>
        <p:spPr>
          <a:xfrm>
            <a:off x="821495" y="300370"/>
            <a:ext cx="8322505" cy="400110"/>
          </a:xfrm>
          <a:prstGeom prst="rect">
            <a:avLst/>
          </a:prstGeom>
          <a:noFill/>
        </p:spPr>
        <p:txBody>
          <a:bodyPr wrap="square">
            <a:spAutoFit/>
          </a:bodyPr>
          <a:lstStyle/>
          <a:p>
            <a:r>
              <a:rPr lang="en-US" sz="2000" b="1" dirty="0">
                <a:latin typeface="Cambria" panose="02040503050406030204" pitchFamily="18" charset="0"/>
                <a:ea typeface="Cambria" panose="02040503050406030204" pitchFamily="18" charset="0"/>
              </a:rPr>
              <a:t>H5…</a:t>
            </a:r>
            <a:endParaRPr lang="en-IN" sz="2000" b="1" dirty="0">
              <a:latin typeface="Cambria" panose="02040503050406030204" pitchFamily="18" charset="0"/>
              <a:ea typeface="Cambria" panose="02040503050406030204" pitchFamily="18" charset="0"/>
            </a:endParaRPr>
          </a:p>
        </p:txBody>
      </p:sp>
      <p:grpSp>
        <p:nvGrpSpPr>
          <p:cNvPr id="226" name="Google Shape;1172;p37">
            <a:extLst>
              <a:ext uri="{FF2B5EF4-FFF2-40B4-BE49-F238E27FC236}">
                <a16:creationId xmlns:a16="http://schemas.microsoft.com/office/drawing/2014/main" xmlns="" id="{D35B6B84-22B3-4D56-AA6C-7BFF2941EF5C}"/>
              </a:ext>
            </a:extLst>
          </p:cNvPr>
          <p:cNvGrpSpPr/>
          <p:nvPr/>
        </p:nvGrpSpPr>
        <p:grpSpPr>
          <a:xfrm>
            <a:off x="976190" y="919515"/>
            <a:ext cx="3091973" cy="2242800"/>
            <a:chOff x="768813" y="1283325"/>
            <a:chExt cx="2209900" cy="1574725"/>
          </a:xfrm>
        </p:grpSpPr>
        <p:sp>
          <p:nvSpPr>
            <p:cNvPr id="227" name="Google Shape;1173;p37">
              <a:extLst>
                <a:ext uri="{FF2B5EF4-FFF2-40B4-BE49-F238E27FC236}">
                  <a16:creationId xmlns:a16="http://schemas.microsoft.com/office/drawing/2014/main" xmlns="" id="{79C247D6-A647-4289-BB5B-57AF08A424D4}"/>
                </a:ext>
              </a:extLst>
            </p:cNvPr>
            <p:cNvSpPr/>
            <p:nvPr/>
          </p:nvSpPr>
          <p:spPr>
            <a:xfrm>
              <a:off x="768813" y="1706650"/>
              <a:ext cx="2087700" cy="11514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8" name="Google Shape;1174;p37">
              <a:extLst>
                <a:ext uri="{FF2B5EF4-FFF2-40B4-BE49-F238E27FC236}">
                  <a16:creationId xmlns:a16="http://schemas.microsoft.com/office/drawing/2014/main" xmlns="" id="{70A2E107-F599-4C1D-A31E-1FAF41068ADE}"/>
                </a:ext>
              </a:extLst>
            </p:cNvPr>
            <p:cNvSpPr/>
            <p:nvPr/>
          </p:nvSpPr>
          <p:spPr>
            <a:xfrm>
              <a:off x="2210512" y="1283325"/>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5EB2FC"/>
            </a:solidFill>
            <a:ln>
              <a:noFill/>
            </a:ln>
          </p:spPr>
          <p:txBody>
            <a:bodyPr spcFirstLastPara="1" wrap="square" lIns="121900" tIns="121900" rIns="121900" bIns="121900" anchor="ctr" anchorCtr="0">
              <a:noAutofit/>
            </a:bodyPr>
            <a:lstStyle/>
            <a:p>
              <a:endParaRPr sz="2400"/>
            </a:p>
          </p:txBody>
        </p:sp>
        <p:sp>
          <p:nvSpPr>
            <p:cNvPr id="229" name="Google Shape;1175;p37">
              <a:extLst>
                <a:ext uri="{FF2B5EF4-FFF2-40B4-BE49-F238E27FC236}">
                  <a16:creationId xmlns:a16="http://schemas.microsoft.com/office/drawing/2014/main" xmlns="" id="{EF298A7E-3A1E-4791-8378-D95624A77923}"/>
                </a:ext>
              </a:extLst>
            </p:cNvPr>
            <p:cNvSpPr/>
            <p:nvPr/>
          </p:nvSpPr>
          <p:spPr>
            <a:xfrm>
              <a:off x="2106830" y="1402808"/>
              <a:ext cx="768222"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H5.6</a:t>
              </a:r>
              <a:endParaRPr sz="3200" dirty="0">
                <a:solidFill>
                  <a:srgbClr val="434343"/>
                </a:solidFill>
              </a:endParaRPr>
            </a:p>
          </p:txBody>
        </p:sp>
        <p:grpSp>
          <p:nvGrpSpPr>
            <p:cNvPr id="230" name="Google Shape;1176;p37">
              <a:extLst>
                <a:ext uri="{FF2B5EF4-FFF2-40B4-BE49-F238E27FC236}">
                  <a16:creationId xmlns:a16="http://schemas.microsoft.com/office/drawing/2014/main" xmlns="" id="{6A37180B-6F34-48D9-BA94-78C8CB62111D}"/>
                </a:ext>
              </a:extLst>
            </p:cNvPr>
            <p:cNvGrpSpPr/>
            <p:nvPr/>
          </p:nvGrpSpPr>
          <p:grpSpPr>
            <a:xfrm>
              <a:off x="921206" y="2145025"/>
              <a:ext cx="1829678" cy="636350"/>
              <a:chOff x="5222700" y="3658300"/>
              <a:chExt cx="3524034" cy="636350"/>
            </a:xfrm>
          </p:grpSpPr>
          <p:sp>
            <p:nvSpPr>
              <p:cNvPr id="231" name="Google Shape;1177;p37">
                <a:extLst>
                  <a:ext uri="{FF2B5EF4-FFF2-40B4-BE49-F238E27FC236}">
                    <a16:creationId xmlns:a16="http://schemas.microsoft.com/office/drawing/2014/main" xmlns="" id="{C849206E-8D2C-47DA-A27D-32FE4B941E5A}"/>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32" name="Google Shape;1178;p37">
                <a:extLst>
                  <a:ext uri="{FF2B5EF4-FFF2-40B4-BE49-F238E27FC236}">
                    <a16:creationId xmlns:a16="http://schemas.microsoft.com/office/drawing/2014/main" xmlns="" id="{4D0978E1-09D3-4146-AB31-DB5892C5EA05}"/>
                  </a:ext>
                </a:extLst>
              </p:cNvPr>
              <p:cNvSpPr txBox="1"/>
              <p:nvPr/>
            </p:nvSpPr>
            <p:spPr>
              <a:xfrm>
                <a:off x="5222700" y="3658300"/>
                <a:ext cx="3524034"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Availability of stress relieving spaces in the facility for the staff and visitors</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33" name="Google Shape;1228;p37">
            <a:extLst>
              <a:ext uri="{FF2B5EF4-FFF2-40B4-BE49-F238E27FC236}">
                <a16:creationId xmlns:a16="http://schemas.microsoft.com/office/drawing/2014/main" xmlns="" id="{CA799DE4-FDDF-425B-8FE2-86B95A77635A}"/>
              </a:ext>
            </a:extLst>
          </p:cNvPr>
          <p:cNvGrpSpPr/>
          <p:nvPr/>
        </p:nvGrpSpPr>
        <p:grpSpPr>
          <a:xfrm>
            <a:off x="1232681" y="3430826"/>
            <a:ext cx="3263285" cy="2506908"/>
            <a:chOff x="3473227" y="1283336"/>
            <a:chExt cx="2203687" cy="1574714"/>
          </a:xfrm>
        </p:grpSpPr>
        <p:sp>
          <p:nvSpPr>
            <p:cNvPr id="234" name="Google Shape;1229;p37">
              <a:extLst>
                <a:ext uri="{FF2B5EF4-FFF2-40B4-BE49-F238E27FC236}">
                  <a16:creationId xmlns:a16="http://schemas.microsoft.com/office/drawing/2014/main" xmlns="" id="{60CDA850-F3D6-4D93-AFC8-1ABC3F6EE12B}"/>
                </a:ext>
              </a:extLst>
            </p:cNvPr>
            <p:cNvSpPr/>
            <p:nvPr/>
          </p:nvSpPr>
          <p:spPr>
            <a:xfrm>
              <a:off x="3473227" y="1706650"/>
              <a:ext cx="2087700" cy="1151400"/>
            </a:xfrm>
            <a:prstGeom prst="roundRect">
              <a:avLst>
                <a:gd name="adj" fmla="val 16667"/>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5" name="Google Shape;1230;p37">
              <a:extLst>
                <a:ext uri="{FF2B5EF4-FFF2-40B4-BE49-F238E27FC236}">
                  <a16:creationId xmlns:a16="http://schemas.microsoft.com/office/drawing/2014/main" xmlns="" id="{F8230766-CDD3-4421-90C4-7B5091DEDDAC}"/>
                </a:ext>
              </a:extLst>
            </p:cNvPr>
            <p:cNvSpPr/>
            <p:nvPr/>
          </p:nvSpPr>
          <p:spPr>
            <a:xfrm>
              <a:off x="4908713" y="12833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236" name="Google Shape;1231;p37">
              <a:extLst>
                <a:ext uri="{FF2B5EF4-FFF2-40B4-BE49-F238E27FC236}">
                  <a16:creationId xmlns:a16="http://schemas.microsoft.com/office/drawing/2014/main" xmlns="" id="{51F065BF-5A48-4B52-BD11-947BC6535222}"/>
                </a:ext>
              </a:extLst>
            </p:cNvPr>
            <p:cNvSpPr/>
            <p:nvPr/>
          </p:nvSpPr>
          <p:spPr>
            <a:xfrm>
              <a:off x="4798858" y="1402822"/>
              <a:ext cx="774377"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H5.7</a:t>
              </a:r>
              <a:endParaRPr sz="3200" dirty="0">
                <a:solidFill>
                  <a:srgbClr val="434343"/>
                </a:solidFill>
              </a:endParaRPr>
            </a:p>
          </p:txBody>
        </p:sp>
        <p:grpSp>
          <p:nvGrpSpPr>
            <p:cNvPr id="237" name="Google Shape;1232;p37">
              <a:extLst>
                <a:ext uri="{FF2B5EF4-FFF2-40B4-BE49-F238E27FC236}">
                  <a16:creationId xmlns:a16="http://schemas.microsoft.com/office/drawing/2014/main" xmlns="" id="{D97EB0BA-10B0-4C73-9E06-3961509CF618}"/>
                </a:ext>
              </a:extLst>
            </p:cNvPr>
            <p:cNvGrpSpPr/>
            <p:nvPr/>
          </p:nvGrpSpPr>
          <p:grpSpPr>
            <a:xfrm>
              <a:off x="3625618" y="2145025"/>
              <a:ext cx="1760890" cy="636350"/>
              <a:chOff x="5222700" y="3658300"/>
              <a:chExt cx="3391545" cy="636350"/>
            </a:xfrm>
          </p:grpSpPr>
          <p:sp>
            <p:nvSpPr>
              <p:cNvPr id="238" name="Google Shape;1233;p37">
                <a:extLst>
                  <a:ext uri="{FF2B5EF4-FFF2-40B4-BE49-F238E27FC236}">
                    <a16:creationId xmlns:a16="http://schemas.microsoft.com/office/drawing/2014/main" xmlns="" id="{B4E37F1D-535F-47E2-B140-A06CF4C16DDE}"/>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39" name="Google Shape;1234;p37">
                <a:extLst>
                  <a:ext uri="{FF2B5EF4-FFF2-40B4-BE49-F238E27FC236}">
                    <a16:creationId xmlns:a16="http://schemas.microsoft.com/office/drawing/2014/main" xmlns="" id="{BBE2A796-1893-4C12-916B-7D5520B9954A}"/>
                  </a:ext>
                </a:extLst>
              </p:cNvPr>
              <p:cNvSpPr txBox="1"/>
              <p:nvPr/>
            </p:nvSpPr>
            <p:spPr>
              <a:xfrm>
                <a:off x="5222700" y="3658300"/>
                <a:ext cx="3391545"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Availability of indoor and outdoor games for physical activities</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40" name="Google Shape;1199;p37">
            <a:extLst>
              <a:ext uri="{FF2B5EF4-FFF2-40B4-BE49-F238E27FC236}">
                <a16:creationId xmlns:a16="http://schemas.microsoft.com/office/drawing/2014/main" xmlns="" id="{8026B086-C1EC-4D70-92B8-3C910519528C}"/>
              </a:ext>
            </a:extLst>
          </p:cNvPr>
          <p:cNvGrpSpPr/>
          <p:nvPr/>
        </p:nvGrpSpPr>
        <p:grpSpPr>
          <a:xfrm>
            <a:off x="6743700" y="794327"/>
            <a:ext cx="3209925" cy="1976934"/>
            <a:chOff x="6177641" y="1283373"/>
            <a:chExt cx="2197555" cy="1574677"/>
          </a:xfrm>
        </p:grpSpPr>
        <p:sp>
          <p:nvSpPr>
            <p:cNvPr id="241" name="Google Shape;1200;p37">
              <a:extLst>
                <a:ext uri="{FF2B5EF4-FFF2-40B4-BE49-F238E27FC236}">
                  <a16:creationId xmlns:a16="http://schemas.microsoft.com/office/drawing/2014/main" xmlns="" id="{AAA41897-21EA-4FFC-96E8-4C11EEE4D556}"/>
                </a:ext>
              </a:extLst>
            </p:cNvPr>
            <p:cNvSpPr/>
            <p:nvPr/>
          </p:nvSpPr>
          <p:spPr>
            <a:xfrm>
              <a:off x="6177641" y="1706650"/>
              <a:ext cx="2087700" cy="11514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2" name="Google Shape;1201;p37">
              <a:extLst>
                <a:ext uri="{FF2B5EF4-FFF2-40B4-BE49-F238E27FC236}">
                  <a16:creationId xmlns:a16="http://schemas.microsoft.com/office/drawing/2014/main" xmlns="" id="{72E68AF0-0DDB-420A-A945-04E63394238B}"/>
                </a:ext>
              </a:extLst>
            </p:cNvPr>
            <p:cNvSpPr/>
            <p:nvPr/>
          </p:nvSpPr>
          <p:spPr>
            <a:xfrm>
              <a:off x="7606974" y="1283373"/>
              <a:ext cx="768222" cy="861643"/>
            </a:xfrm>
            <a:custGeom>
              <a:avLst/>
              <a:gdLst/>
              <a:ahLst/>
              <a:cxnLst/>
              <a:rect l="l" t="t" r="r" b="b"/>
              <a:pathLst>
                <a:path w="37054"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243" name="Google Shape;1202;p37">
              <a:extLst>
                <a:ext uri="{FF2B5EF4-FFF2-40B4-BE49-F238E27FC236}">
                  <a16:creationId xmlns:a16="http://schemas.microsoft.com/office/drawing/2014/main" xmlns="" id="{5B94E936-B0A4-42F8-A393-7604AFC6D27C}"/>
                </a:ext>
              </a:extLst>
            </p:cNvPr>
            <p:cNvSpPr/>
            <p:nvPr/>
          </p:nvSpPr>
          <p:spPr>
            <a:xfrm>
              <a:off x="7503292" y="1402853"/>
              <a:ext cx="768222" cy="622680"/>
            </a:xfrm>
            <a:custGeom>
              <a:avLst/>
              <a:gdLst/>
              <a:ahLst/>
              <a:cxnLst/>
              <a:rect l="l" t="t" r="r" b="b"/>
              <a:pathLst>
                <a:path w="27052" h="30034" extrusionOk="0">
                  <a:moveTo>
                    <a:pt x="13526" y="0"/>
                  </a:moveTo>
                  <a:cubicBezTo>
                    <a:pt x="12847" y="0"/>
                    <a:pt x="12169" y="176"/>
                    <a:pt x="11561" y="527"/>
                  </a:cubicBezTo>
                  <a:lnTo>
                    <a:pt x="1965" y="6075"/>
                  </a:lnTo>
                  <a:cubicBezTo>
                    <a:pt x="751" y="6778"/>
                    <a:pt x="1" y="8064"/>
                    <a:pt x="1" y="9468"/>
                  </a:cubicBezTo>
                  <a:lnTo>
                    <a:pt x="1" y="20553"/>
                  </a:lnTo>
                  <a:cubicBezTo>
                    <a:pt x="1" y="21958"/>
                    <a:pt x="751" y="23256"/>
                    <a:pt x="1965" y="23958"/>
                  </a:cubicBezTo>
                  <a:lnTo>
                    <a:pt x="11561" y="29507"/>
                  </a:lnTo>
                  <a:cubicBezTo>
                    <a:pt x="12169" y="29858"/>
                    <a:pt x="12847" y="30033"/>
                    <a:pt x="13526" y="30033"/>
                  </a:cubicBezTo>
                  <a:cubicBezTo>
                    <a:pt x="14205" y="30033"/>
                    <a:pt x="14883" y="29858"/>
                    <a:pt x="15491" y="29507"/>
                  </a:cubicBezTo>
                  <a:lnTo>
                    <a:pt x="25099" y="23958"/>
                  </a:lnTo>
                  <a:cubicBezTo>
                    <a:pt x="26313" y="23256"/>
                    <a:pt x="27052" y="21958"/>
                    <a:pt x="27052" y="20553"/>
                  </a:cubicBezTo>
                  <a:lnTo>
                    <a:pt x="27052" y="9468"/>
                  </a:lnTo>
                  <a:cubicBezTo>
                    <a:pt x="27052" y="8064"/>
                    <a:pt x="26313" y="6778"/>
                    <a:pt x="25099"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H5.8</a:t>
              </a:r>
              <a:endParaRPr sz="3200" dirty="0">
                <a:solidFill>
                  <a:srgbClr val="434343"/>
                </a:solidFill>
              </a:endParaRPr>
            </a:p>
          </p:txBody>
        </p:sp>
        <p:grpSp>
          <p:nvGrpSpPr>
            <p:cNvPr id="244" name="Google Shape;1203;p37">
              <a:extLst>
                <a:ext uri="{FF2B5EF4-FFF2-40B4-BE49-F238E27FC236}">
                  <a16:creationId xmlns:a16="http://schemas.microsoft.com/office/drawing/2014/main" xmlns="" id="{252A4631-4E9A-459E-B183-914BB05AA228}"/>
                </a:ext>
              </a:extLst>
            </p:cNvPr>
            <p:cNvGrpSpPr/>
            <p:nvPr/>
          </p:nvGrpSpPr>
          <p:grpSpPr>
            <a:xfrm>
              <a:off x="6330056" y="2145025"/>
              <a:ext cx="1838072" cy="636350"/>
              <a:chOff x="5222700" y="3658300"/>
              <a:chExt cx="3540201" cy="636350"/>
            </a:xfrm>
          </p:grpSpPr>
          <p:sp>
            <p:nvSpPr>
              <p:cNvPr id="245" name="Google Shape;1204;p37">
                <a:extLst>
                  <a:ext uri="{FF2B5EF4-FFF2-40B4-BE49-F238E27FC236}">
                    <a16:creationId xmlns:a16="http://schemas.microsoft.com/office/drawing/2014/main" xmlns="" id="{29082C17-172D-4AF9-8090-488B354E85A3}"/>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46" name="Google Shape;1205;p37">
                <a:extLst>
                  <a:ext uri="{FF2B5EF4-FFF2-40B4-BE49-F238E27FC236}">
                    <a16:creationId xmlns:a16="http://schemas.microsoft.com/office/drawing/2014/main" xmlns="" id="{57D3DCEC-BB0F-42E5-BBC7-615812573145}"/>
                  </a:ext>
                </a:extLst>
              </p:cNvPr>
              <p:cNvSpPr txBox="1"/>
              <p:nvPr/>
            </p:nvSpPr>
            <p:spPr>
              <a:xfrm>
                <a:off x="5222700" y="3658300"/>
                <a:ext cx="3540201"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Dedicated play area inside the premises of the hospital</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47" name="Google Shape;1244;p37">
            <a:extLst>
              <a:ext uri="{FF2B5EF4-FFF2-40B4-BE49-F238E27FC236}">
                <a16:creationId xmlns:a16="http://schemas.microsoft.com/office/drawing/2014/main" xmlns="" id="{57A1AC10-8003-4CAE-AB95-A85BCB0DB8E0}"/>
              </a:ext>
            </a:extLst>
          </p:cNvPr>
          <p:cNvGrpSpPr/>
          <p:nvPr/>
        </p:nvGrpSpPr>
        <p:grpSpPr>
          <a:xfrm flipH="1">
            <a:off x="6677025" y="2781320"/>
            <a:ext cx="3276600" cy="1984925"/>
            <a:chOff x="768813" y="3032123"/>
            <a:chExt cx="2209888" cy="1574727"/>
          </a:xfrm>
        </p:grpSpPr>
        <p:sp>
          <p:nvSpPr>
            <p:cNvPr id="248" name="Google Shape;1245;p37">
              <a:extLst>
                <a:ext uri="{FF2B5EF4-FFF2-40B4-BE49-F238E27FC236}">
                  <a16:creationId xmlns:a16="http://schemas.microsoft.com/office/drawing/2014/main" xmlns="" id="{8504B1B8-022E-4096-B550-BC74E3131FF5}"/>
                </a:ext>
              </a:extLst>
            </p:cNvPr>
            <p:cNvSpPr/>
            <p:nvPr/>
          </p:nvSpPr>
          <p:spPr>
            <a:xfrm>
              <a:off x="768813" y="3455450"/>
              <a:ext cx="2087700" cy="1151400"/>
            </a:xfrm>
            <a:prstGeom prst="roundRect">
              <a:avLst>
                <a:gd name="adj" fmla="val 16667"/>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9" name="Google Shape;1246;p37">
              <a:extLst>
                <a:ext uri="{FF2B5EF4-FFF2-40B4-BE49-F238E27FC236}">
                  <a16:creationId xmlns:a16="http://schemas.microsoft.com/office/drawing/2014/main" xmlns="" id="{855FFD66-0948-482E-B02B-C49AEA567F2A}"/>
                </a:ext>
              </a:extLst>
            </p:cNvPr>
            <p:cNvSpPr/>
            <p:nvPr/>
          </p:nvSpPr>
          <p:spPr>
            <a:xfrm>
              <a:off x="2210500" y="3032123"/>
              <a:ext cx="768201" cy="861643"/>
            </a:xfrm>
            <a:custGeom>
              <a:avLst/>
              <a:gdLst/>
              <a:ahLst/>
              <a:cxnLst/>
              <a:rect l="l" t="t" r="r" b="b"/>
              <a:pathLst>
                <a:path w="37053" h="41560" extrusionOk="0">
                  <a:moveTo>
                    <a:pt x="18527" y="0"/>
                  </a:moveTo>
                  <a:cubicBezTo>
                    <a:pt x="17848" y="0"/>
                    <a:pt x="17170" y="176"/>
                    <a:pt x="16562" y="527"/>
                  </a:cubicBezTo>
                  <a:lnTo>
                    <a:pt x="1965" y="8945"/>
                  </a:lnTo>
                  <a:cubicBezTo>
                    <a:pt x="751" y="9647"/>
                    <a:pt x="1" y="10945"/>
                    <a:pt x="1" y="12350"/>
                  </a:cubicBezTo>
                  <a:lnTo>
                    <a:pt x="1" y="29209"/>
                  </a:lnTo>
                  <a:cubicBezTo>
                    <a:pt x="1" y="30602"/>
                    <a:pt x="751" y="31900"/>
                    <a:pt x="1965" y="32603"/>
                  </a:cubicBezTo>
                  <a:lnTo>
                    <a:pt x="16562" y="41032"/>
                  </a:lnTo>
                  <a:cubicBezTo>
                    <a:pt x="17170" y="41383"/>
                    <a:pt x="17848" y="41559"/>
                    <a:pt x="18527" y="41559"/>
                  </a:cubicBezTo>
                  <a:cubicBezTo>
                    <a:pt x="19206" y="41559"/>
                    <a:pt x="19884" y="41383"/>
                    <a:pt x="20492" y="41032"/>
                  </a:cubicBezTo>
                  <a:lnTo>
                    <a:pt x="35089" y="32603"/>
                  </a:lnTo>
                  <a:cubicBezTo>
                    <a:pt x="36303" y="31900"/>
                    <a:pt x="37053" y="30602"/>
                    <a:pt x="37053" y="29209"/>
                  </a:cubicBezTo>
                  <a:lnTo>
                    <a:pt x="37053" y="12350"/>
                  </a:lnTo>
                  <a:cubicBezTo>
                    <a:pt x="37053" y="10945"/>
                    <a:pt x="36303" y="9647"/>
                    <a:pt x="35089" y="8945"/>
                  </a:cubicBezTo>
                  <a:lnTo>
                    <a:pt x="20492" y="527"/>
                  </a:lnTo>
                  <a:cubicBezTo>
                    <a:pt x="19884" y="176"/>
                    <a:pt x="19206" y="0"/>
                    <a:pt x="1852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50" name="Google Shape;1247;p37">
              <a:extLst>
                <a:ext uri="{FF2B5EF4-FFF2-40B4-BE49-F238E27FC236}">
                  <a16:creationId xmlns:a16="http://schemas.microsoft.com/office/drawing/2014/main" xmlns="" id="{4A79E40C-41C4-4015-AF6B-ACB1F769877A}"/>
                </a:ext>
              </a:extLst>
            </p:cNvPr>
            <p:cNvSpPr/>
            <p:nvPr/>
          </p:nvSpPr>
          <p:spPr>
            <a:xfrm>
              <a:off x="2078410" y="3151607"/>
              <a:ext cx="796632" cy="622680"/>
            </a:xfrm>
            <a:custGeom>
              <a:avLst/>
              <a:gdLst/>
              <a:ahLst/>
              <a:cxnLst/>
              <a:rect l="l" t="t" r="r" b="b"/>
              <a:pathLst>
                <a:path w="27052" h="30034" extrusionOk="0">
                  <a:moveTo>
                    <a:pt x="13526" y="0"/>
                  </a:moveTo>
                  <a:cubicBezTo>
                    <a:pt x="12847" y="0"/>
                    <a:pt x="12169" y="176"/>
                    <a:pt x="11561" y="527"/>
                  </a:cubicBezTo>
                  <a:lnTo>
                    <a:pt x="1965" y="6075"/>
                  </a:lnTo>
                  <a:cubicBezTo>
                    <a:pt x="751" y="6778"/>
                    <a:pt x="0" y="8064"/>
                    <a:pt x="0" y="9468"/>
                  </a:cubicBezTo>
                  <a:lnTo>
                    <a:pt x="0" y="20553"/>
                  </a:lnTo>
                  <a:cubicBezTo>
                    <a:pt x="0" y="21958"/>
                    <a:pt x="751" y="23256"/>
                    <a:pt x="1965" y="23958"/>
                  </a:cubicBezTo>
                  <a:lnTo>
                    <a:pt x="11561" y="29507"/>
                  </a:lnTo>
                  <a:cubicBezTo>
                    <a:pt x="12169" y="29858"/>
                    <a:pt x="12847" y="30033"/>
                    <a:pt x="13526" y="30033"/>
                  </a:cubicBezTo>
                  <a:cubicBezTo>
                    <a:pt x="14205" y="30033"/>
                    <a:pt x="14883" y="29858"/>
                    <a:pt x="15491" y="29507"/>
                  </a:cubicBezTo>
                  <a:lnTo>
                    <a:pt x="25087" y="23958"/>
                  </a:lnTo>
                  <a:cubicBezTo>
                    <a:pt x="26301" y="23256"/>
                    <a:pt x="27051" y="21958"/>
                    <a:pt x="27051" y="20553"/>
                  </a:cubicBezTo>
                  <a:lnTo>
                    <a:pt x="27051" y="9468"/>
                  </a:lnTo>
                  <a:cubicBezTo>
                    <a:pt x="27051" y="8064"/>
                    <a:pt x="26301" y="6778"/>
                    <a:pt x="25087" y="6075"/>
                  </a:cubicBezTo>
                  <a:lnTo>
                    <a:pt x="15491" y="527"/>
                  </a:lnTo>
                  <a:cubicBezTo>
                    <a:pt x="14883"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H5.9</a:t>
              </a:r>
              <a:endParaRPr sz="3200" dirty="0">
                <a:solidFill>
                  <a:srgbClr val="434343"/>
                </a:solidFill>
              </a:endParaRPr>
            </a:p>
          </p:txBody>
        </p:sp>
        <p:grpSp>
          <p:nvGrpSpPr>
            <p:cNvPr id="251" name="Google Shape;1248;p37">
              <a:extLst>
                <a:ext uri="{FF2B5EF4-FFF2-40B4-BE49-F238E27FC236}">
                  <a16:creationId xmlns:a16="http://schemas.microsoft.com/office/drawing/2014/main" xmlns="" id="{F14F38D1-D4F4-4B30-A158-5402475F6590}"/>
                </a:ext>
              </a:extLst>
            </p:cNvPr>
            <p:cNvGrpSpPr/>
            <p:nvPr/>
          </p:nvGrpSpPr>
          <p:grpSpPr>
            <a:xfrm>
              <a:off x="921206" y="3893825"/>
              <a:ext cx="1829678" cy="636350"/>
              <a:chOff x="5222700" y="3658300"/>
              <a:chExt cx="3524034" cy="636350"/>
            </a:xfrm>
          </p:grpSpPr>
          <p:sp>
            <p:nvSpPr>
              <p:cNvPr id="252" name="Google Shape;1249;p37">
                <a:extLst>
                  <a:ext uri="{FF2B5EF4-FFF2-40B4-BE49-F238E27FC236}">
                    <a16:creationId xmlns:a16="http://schemas.microsoft.com/office/drawing/2014/main" xmlns="" id="{028B365B-365D-4B6A-95C9-30FFA75778C8}"/>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53" name="Google Shape;1250;p37">
                <a:extLst>
                  <a:ext uri="{FF2B5EF4-FFF2-40B4-BE49-F238E27FC236}">
                    <a16:creationId xmlns:a16="http://schemas.microsoft.com/office/drawing/2014/main" xmlns="" id="{7CC9B085-240B-4E54-89BE-7AF74F3AFA46}"/>
                  </a:ext>
                </a:extLst>
              </p:cNvPr>
              <p:cNvSpPr txBox="1"/>
              <p:nvPr/>
            </p:nvSpPr>
            <p:spPr>
              <a:xfrm>
                <a:off x="5222700" y="3658300"/>
                <a:ext cx="3524034"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Availability of creche facility in the hospital</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54" name="Google Shape;1184;p37">
            <a:extLst>
              <a:ext uri="{FF2B5EF4-FFF2-40B4-BE49-F238E27FC236}">
                <a16:creationId xmlns:a16="http://schemas.microsoft.com/office/drawing/2014/main" xmlns="" id="{69727B75-CF7E-4527-9592-DB85D3628039}"/>
              </a:ext>
            </a:extLst>
          </p:cNvPr>
          <p:cNvGrpSpPr/>
          <p:nvPr/>
        </p:nvGrpSpPr>
        <p:grpSpPr>
          <a:xfrm>
            <a:off x="6966330" y="4746738"/>
            <a:ext cx="3244470" cy="1689087"/>
            <a:chOff x="3473227" y="3032136"/>
            <a:chExt cx="2203687" cy="1574714"/>
          </a:xfrm>
        </p:grpSpPr>
        <p:sp>
          <p:nvSpPr>
            <p:cNvPr id="255" name="Google Shape;1185;p37">
              <a:extLst>
                <a:ext uri="{FF2B5EF4-FFF2-40B4-BE49-F238E27FC236}">
                  <a16:creationId xmlns:a16="http://schemas.microsoft.com/office/drawing/2014/main" xmlns="" id="{0C77DE3A-3333-463F-BC26-E2B928576FCC}"/>
                </a:ext>
              </a:extLst>
            </p:cNvPr>
            <p:cNvSpPr/>
            <p:nvPr/>
          </p:nvSpPr>
          <p:spPr>
            <a:xfrm>
              <a:off x="3473227" y="3455450"/>
              <a:ext cx="2087700" cy="11514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6" name="Google Shape;1186;p37">
              <a:extLst>
                <a:ext uri="{FF2B5EF4-FFF2-40B4-BE49-F238E27FC236}">
                  <a16:creationId xmlns:a16="http://schemas.microsoft.com/office/drawing/2014/main" xmlns="" id="{A1743827-7B1A-467B-8058-87F50A43D75C}"/>
                </a:ext>
              </a:extLst>
            </p:cNvPr>
            <p:cNvSpPr/>
            <p:nvPr/>
          </p:nvSpPr>
          <p:spPr>
            <a:xfrm>
              <a:off x="4908713" y="3032136"/>
              <a:ext cx="768201" cy="861643"/>
            </a:xfrm>
            <a:custGeom>
              <a:avLst/>
              <a:gdLst/>
              <a:ahLst/>
              <a:cxnLst/>
              <a:rect l="l" t="t" r="r" b="b"/>
              <a:pathLst>
                <a:path w="37053" h="41560" extrusionOk="0">
                  <a:moveTo>
                    <a:pt x="18526" y="0"/>
                  </a:moveTo>
                  <a:cubicBezTo>
                    <a:pt x="17848" y="0"/>
                    <a:pt x="17169" y="176"/>
                    <a:pt x="16562" y="527"/>
                  </a:cubicBezTo>
                  <a:lnTo>
                    <a:pt x="1965" y="8945"/>
                  </a:lnTo>
                  <a:cubicBezTo>
                    <a:pt x="750" y="9647"/>
                    <a:pt x="0" y="10945"/>
                    <a:pt x="0" y="12350"/>
                  </a:cubicBezTo>
                  <a:lnTo>
                    <a:pt x="0" y="29209"/>
                  </a:lnTo>
                  <a:cubicBezTo>
                    <a:pt x="0" y="30602"/>
                    <a:pt x="750" y="31900"/>
                    <a:pt x="1965" y="32603"/>
                  </a:cubicBezTo>
                  <a:lnTo>
                    <a:pt x="16562" y="41032"/>
                  </a:lnTo>
                  <a:cubicBezTo>
                    <a:pt x="17169" y="41383"/>
                    <a:pt x="17848" y="41559"/>
                    <a:pt x="18526" y="41559"/>
                  </a:cubicBezTo>
                  <a:cubicBezTo>
                    <a:pt x="19205" y="41559"/>
                    <a:pt x="19884" y="41383"/>
                    <a:pt x="20491" y="41032"/>
                  </a:cubicBezTo>
                  <a:lnTo>
                    <a:pt x="35088" y="32603"/>
                  </a:lnTo>
                  <a:cubicBezTo>
                    <a:pt x="36302" y="31900"/>
                    <a:pt x="37052" y="30602"/>
                    <a:pt x="37052" y="29209"/>
                  </a:cubicBezTo>
                  <a:lnTo>
                    <a:pt x="37052" y="12350"/>
                  </a:lnTo>
                  <a:cubicBezTo>
                    <a:pt x="37052" y="10945"/>
                    <a:pt x="36302" y="9647"/>
                    <a:pt x="35088" y="8945"/>
                  </a:cubicBezTo>
                  <a:lnTo>
                    <a:pt x="20491" y="527"/>
                  </a:lnTo>
                  <a:cubicBezTo>
                    <a:pt x="19884" y="176"/>
                    <a:pt x="19205" y="0"/>
                    <a:pt x="1852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57" name="Google Shape;1187;p37">
              <a:extLst>
                <a:ext uri="{FF2B5EF4-FFF2-40B4-BE49-F238E27FC236}">
                  <a16:creationId xmlns:a16="http://schemas.microsoft.com/office/drawing/2014/main" xmlns="" id="{112575F5-D2C3-4DDB-8713-60A799D1D2F4}"/>
                </a:ext>
              </a:extLst>
            </p:cNvPr>
            <p:cNvSpPr/>
            <p:nvPr/>
          </p:nvSpPr>
          <p:spPr>
            <a:xfrm>
              <a:off x="4605463" y="3151622"/>
              <a:ext cx="967772" cy="622680"/>
            </a:xfrm>
            <a:custGeom>
              <a:avLst/>
              <a:gdLst/>
              <a:ahLst/>
              <a:cxnLst/>
              <a:rect l="l" t="t" r="r" b="b"/>
              <a:pathLst>
                <a:path w="27052" h="30034" extrusionOk="0">
                  <a:moveTo>
                    <a:pt x="13526" y="0"/>
                  </a:moveTo>
                  <a:cubicBezTo>
                    <a:pt x="12848" y="0"/>
                    <a:pt x="12169" y="176"/>
                    <a:pt x="11562" y="527"/>
                  </a:cubicBezTo>
                  <a:lnTo>
                    <a:pt x="1965" y="6075"/>
                  </a:lnTo>
                  <a:cubicBezTo>
                    <a:pt x="739" y="6778"/>
                    <a:pt x="1" y="8064"/>
                    <a:pt x="1" y="9468"/>
                  </a:cubicBezTo>
                  <a:lnTo>
                    <a:pt x="1" y="20553"/>
                  </a:lnTo>
                  <a:cubicBezTo>
                    <a:pt x="1" y="21958"/>
                    <a:pt x="739" y="23256"/>
                    <a:pt x="1965" y="23958"/>
                  </a:cubicBezTo>
                  <a:lnTo>
                    <a:pt x="11562" y="29507"/>
                  </a:lnTo>
                  <a:cubicBezTo>
                    <a:pt x="12169" y="29858"/>
                    <a:pt x="12848" y="30033"/>
                    <a:pt x="13526" y="30033"/>
                  </a:cubicBezTo>
                  <a:cubicBezTo>
                    <a:pt x="14205" y="30033"/>
                    <a:pt x="14884" y="29858"/>
                    <a:pt x="15491" y="29507"/>
                  </a:cubicBezTo>
                  <a:lnTo>
                    <a:pt x="25087" y="23958"/>
                  </a:lnTo>
                  <a:cubicBezTo>
                    <a:pt x="26302" y="23256"/>
                    <a:pt x="27052" y="21958"/>
                    <a:pt x="27052" y="20553"/>
                  </a:cubicBezTo>
                  <a:lnTo>
                    <a:pt x="27052" y="9468"/>
                  </a:lnTo>
                  <a:cubicBezTo>
                    <a:pt x="27052" y="8064"/>
                    <a:pt x="26302" y="6778"/>
                    <a:pt x="25087" y="6075"/>
                  </a:cubicBezTo>
                  <a:lnTo>
                    <a:pt x="15491" y="527"/>
                  </a:lnTo>
                  <a:cubicBezTo>
                    <a:pt x="14884" y="176"/>
                    <a:pt x="14205" y="0"/>
                    <a:pt x="13526" y="0"/>
                  </a:cubicBezTo>
                  <a:close/>
                </a:path>
              </a:pathLst>
            </a:custGeom>
            <a:solidFill>
              <a:srgbClr val="FFFFFF"/>
            </a:solidFill>
            <a:ln>
              <a:noFill/>
            </a:ln>
          </p:spPr>
          <p:txBody>
            <a:bodyPr spcFirstLastPara="1" wrap="square" lIns="121900" tIns="121900" rIns="121900" bIns="121900" anchor="ctr" anchorCtr="0">
              <a:noAutofit/>
            </a:bodyPr>
            <a:lstStyle/>
            <a:p>
              <a:pPr algn="ctr">
                <a:buClr>
                  <a:schemeClr val="dk1"/>
                </a:buClr>
                <a:buSzPts val="1100"/>
              </a:pPr>
              <a:r>
                <a:rPr lang="en" sz="3200" dirty="0">
                  <a:solidFill>
                    <a:srgbClr val="434343"/>
                  </a:solidFill>
                  <a:latin typeface="Fira Sans Extra Condensed Medium"/>
                  <a:sym typeface="Fira Sans Extra Condensed Medium"/>
                </a:rPr>
                <a:t>H5.10</a:t>
              </a:r>
              <a:endParaRPr sz="3200" dirty="0">
                <a:solidFill>
                  <a:srgbClr val="434343"/>
                </a:solidFill>
              </a:endParaRPr>
            </a:p>
          </p:txBody>
        </p:sp>
        <p:grpSp>
          <p:nvGrpSpPr>
            <p:cNvPr id="258" name="Google Shape;1188;p37">
              <a:extLst>
                <a:ext uri="{FF2B5EF4-FFF2-40B4-BE49-F238E27FC236}">
                  <a16:creationId xmlns:a16="http://schemas.microsoft.com/office/drawing/2014/main" xmlns="" id="{70AB5B19-34B6-439B-8B1F-1BFA53F83634}"/>
                </a:ext>
              </a:extLst>
            </p:cNvPr>
            <p:cNvGrpSpPr/>
            <p:nvPr/>
          </p:nvGrpSpPr>
          <p:grpSpPr>
            <a:xfrm>
              <a:off x="3625618" y="3893825"/>
              <a:ext cx="1788787" cy="636350"/>
              <a:chOff x="5222700" y="3658300"/>
              <a:chExt cx="3445276" cy="636350"/>
            </a:xfrm>
          </p:grpSpPr>
          <p:sp>
            <p:nvSpPr>
              <p:cNvPr id="259" name="Google Shape;1189;p37">
                <a:extLst>
                  <a:ext uri="{FF2B5EF4-FFF2-40B4-BE49-F238E27FC236}">
                    <a16:creationId xmlns:a16="http://schemas.microsoft.com/office/drawing/2014/main" xmlns="" id="{BACEB630-F496-4BA8-BA90-B8D07C279F44}"/>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60" name="Google Shape;1190;p37">
                <a:extLst>
                  <a:ext uri="{FF2B5EF4-FFF2-40B4-BE49-F238E27FC236}">
                    <a16:creationId xmlns:a16="http://schemas.microsoft.com/office/drawing/2014/main" xmlns="" id="{908F6906-1C82-4CEF-A2EF-016ACE7417F2}"/>
                  </a:ext>
                </a:extLst>
              </p:cNvPr>
              <p:cNvSpPr txBox="1"/>
              <p:nvPr/>
            </p:nvSpPr>
            <p:spPr>
              <a:xfrm>
                <a:off x="5222700" y="3658300"/>
                <a:ext cx="3445276" cy="365700"/>
              </a:xfrm>
              <a:prstGeom prst="rect">
                <a:avLst/>
              </a:prstGeom>
              <a:noFill/>
              <a:ln>
                <a:noFill/>
              </a:ln>
            </p:spPr>
            <p:txBody>
              <a:bodyPr spcFirstLastPara="1" wrap="square" lIns="121900" tIns="121900" rIns="121900" bIns="121900" anchor="ctr" anchorCtr="0">
                <a:noAutofit/>
              </a:bodyPr>
              <a:lstStyle/>
              <a:p>
                <a:pPr lvl="0"/>
                <a:r>
                  <a:rPr lang="en-US"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Availability of cafeteria for patients and visitors</a:t>
                </a:r>
                <a:endParaRPr sz="2133"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spTree>
    <p:extLst>
      <p:ext uri="{BB962C8B-B14F-4D97-AF65-F5344CB8AC3E}">
        <p14:creationId xmlns:p14="http://schemas.microsoft.com/office/powerpoint/2010/main" xmlns="" val="17808177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000"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71</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326960" y="79685"/>
            <a:ext cx="5574535" cy="6778315"/>
            <a:chOff x="6096000" y="119550"/>
            <a:chExt cx="5574535"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District Hospital: - In all States/UTs, the top ranked DH will get best ‘eco-friendly’ award 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marL="457189" indent="-457189" algn="just">
                <a:lnSpc>
                  <a:spcPct val="107000"/>
                </a:lnSpc>
                <a:spcAft>
                  <a:spcPts val="1067"/>
                </a:spcAft>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CHC/SDH Award: - In all States/UTs, the top ranked CHC/SDH will receive an ‘eco-friendly’ award in CHC/SDH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latin typeface="Cambria" panose="02040503050406030204" pitchFamily="18" charset="0"/>
                  <a:ea typeface="Calibri" panose="020F0502020204030204" pitchFamily="34" charset="0"/>
                  <a:cs typeface="Times New Roman" panose="02020603050405020304" pitchFamily="18" charset="0"/>
                </a:rPr>
                <a:t>.</a:t>
              </a:r>
              <a:endParaRPr lang="en-US" dirty="0"/>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70</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48" name="TextBox 147">
            <a:extLst>
              <a:ext uri="{FF2B5EF4-FFF2-40B4-BE49-F238E27FC236}">
                <a16:creationId xmlns:a16="http://schemas.microsoft.com/office/drawing/2014/main" xmlns="" id="{00C01633-6263-4E52-A20C-DB2E3A3AE741}"/>
              </a:ext>
            </a:extLst>
          </p:cNvPr>
          <p:cNvSpPr txBox="1"/>
          <p:nvPr/>
        </p:nvSpPr>
        <p:spPr>
          <a:xfrm>
            <a:off x="821495" y="300370"/>
            <a:ext cx="8322505" cy="400110"/>
          </a:xfrm>
          <a:prstGeom prst="rect">
            <a:avLst/>
          </a:prstGeom>
          <a:noFill/>
        </p:spPr>
        <p:txBody>
          <a:bodyPr wrap="square">
            <a:spAutoFit/>
          </a:bodyPr>
          <a:lstStyle/>
          <a:p>
            <a:r>
              <a:rPr lang="en-US" sz="2000" b="1" dirty="0">
                <a:latin typeface="Cambria" panose="02040503050406030204" pitchFamily="18" charset="0"/>
                <a:ea typeface="Cambria" panose="02040503050406030204" pitchFamily="18" charset="0"/>
              </a:rPr>
              <a:t>Implementation strategies</a:t>
            </a:r>
            <a:endParaRPr lang="en-IN" sz="2000" b="1" dirty="0">
              <a:latin typeface="Cambria" panose="02040503050406030204" pitchFamily="18" charset="0"/>
              <a:ea typeface="Cambria" panose="02040503050406030204" pitchFamily="18" charset="0"/>
            </a:endParaRPr>
          </a:p>
        </p:txBody>
      </p:sp>
      <p:sp>
        <p:nvSpPr>
          <p:cNvPr id="221" name="Rectangle 220">
            <a:extLst>
              <a:ext uri="{FF2B5EF4-FFF2-40B4-BE49-F238E27FC236}">
                <a16:creationId xmlns:a16="http://schemas.microsoft.com/office/drawing/2014/main" xmlns="" id="{11CD8CF2-5CE5-427D-9807-825E7B8BAB8A}"/>
              </a:ext>
            </a:extLst>
          </p:cNvPr>
          <p:cNvSpPr/>
          <p:nvPr/>
        </p:nvSpPr>
        <p:spPr>
          <a:xfrm>
            <a:off x="752476" y="1019175"/>
            <a:ext cx="4648290" cy="489587"/>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a:p>
            <a:pPr algn="ctr"/>
            <a:r>
              <a:rPr lang="en-US" sz="2000" b="1" dirty="0">
                <a:latin typeface="Cambria" panose="02040503050406030204" pitchFamily="18" charset="0"/>
                <a:ea typeface="Cambria" panose="02040503050406030204" pitchFamily="18" charset="0"/>
              </a:rPr>
              <a:t>Indoor games</a:t>
            </a:r>
          </a:p>
          <a:p>
            <a:pPr algn="ctr"/>
            <a:endParaRPr lang="en-IN" sz="2400" dirty="0"/>
          </a:p>
        </p:txBody>
      </p:sp>
      <p:pic>
        <p:nvPicPr>
          <p:cNvPr id="223" name="Picture 222">
            <a:extLst>
              <a:ext uri="{FF2B5EF4-FFF2-40B4-BE49-F238E27FC236}">
                <a16:creationId xmlns:a16="http://schemas.microsoft.com/office/drawing/2014/main" xmlns="" id="{AAAD22D7-B616-4977-A995-12E946607B91}"/>
              </a:ext>
            </a:extLst>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946999" y="1651003"/>
            <a:ext cx="4425075" cy="4912357"/>
          </a:xfrm>
          <a:prstGeom prst="rect">
            <a:avLst/>
          </a:prstGeom>
          <a:noFill/>
          <a:ln>
            <a:noFill/>
          </a:ln>
        </p:spPr>
      </p:pic>
      <p:sp>
        <p:nvSpPr>
          <p:cNvPr id="224" name="Rectangle 223">
            <a:extLst>
              <a:ext uri="{FF2B5EF4-FFF2-40B4-BE49-F238E27FC236}">
                <a16:creationId xmlns:a16="http://schemas.microsoft.com/office/drawing/2014/main" xmlns="" id="{87576484-AC7C-4C47-97CC-35E375BC2D6D}"/>
              </a:ext>
            </a:extLst>
          </p:cNvPr>
          <p:cNvSpPr/>
          <p:nvPr/>
        </p:nvSpPr>
        <p:spPr>
          <a:xfrm>
            <a:off x="6525826" y="1066800"/>
            <a:ext cx="4606227" cy="430745"/>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a:p>
            <a:pPr algn="ctr"/>
            <a:r>
              <a:rPr lang="en-US" sz="2000" b="1" dirty="0">
                <a:latin typeface="Cambria" panose="02040503050406030204" pitchFamily="18" charset="0"/>
                <a:ea typeface="Cambria" panose="02040503050406030204" pitchFamily="18" charset="0"/>
              </a:rPr>
              <a:t>Dedicated play area(</a:t>
            </a:r>
            <a:r>
              <a:rPr lang="en-US" sz="2000" b="1" dirty="0" err="1">
                <a:latin typeface="Cambria" panose="02040503050406030204" pitchFamily="18" charset="0"/>
                <a:ea typeface="Cambria" panose="02040503050406030204" pitchFamily="18" charset="0"/>
              </a:rPr>
              <a:t>Paed.ward</a:t>
            </a:r>
            <a:r>
              <a:rPr lang="en-US" sz="2000" b="1" dirty="0">
                <a:latin typeface="Cambria" panose="02040503050406030204" pitchFamily="18" charset="0"/>
                <a:ea typeface="Cambria" panose="02040503050406030204" pitchFamily="18" charset="0"/>
              </a:rPr>
              <a:t>/NRC)</a:t>
            </a:r>
          </a:p>
          <a:p>
            <a:pPr algn="ctr"/>
            <a:endParaRPr lang="en-IN" sz="2400" dirty="0"/>
          </a:p>
        </p:txBody>
      </p:sp>
      <p:pic>
        <p:nvPicPr>
          <p:cNvPr id="225" name="Picture 224">
            <a:extLst>
              <a:ext uri="{FF2B5EF4-FFF2-40B4-BE49-F238E27FC236}">
                <a16:creationId xmlns:a16="http://schemas.microsoft.com/office/drawing/2014/main" xmlns="" id="{17411A5F-1A1F-40DA-8893-7BBDF2E2C756}"/>
              </a:ext>
            </a:extLst>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6525826" y="1798320"/>
            <a:ext cx="4606227" cy="4632960"/>
          </a:xfrm>
          <a:prstGeom prst="rect">
            <a:avLst/>
          </a:prstGeom>
          <a:noFill/>
          <a:ln>
            <a:noFill/>
          </a:ln>
        </p:spPr>
      </p:pic>
    </p:spTree>
    <p:extLst>
      <p:ext uri="{BB962C8B-B14F-4D97-AF65-F5344CB8AC3E}">
        <p14:creationId xmlns:p14="http://schemas.microsoft.com/office/powerpoint/2010/main" xmlns="" val="39433747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000"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73</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326960" y="79685"/>
            <a:ext cx="5574535" cy="6778315"/>
            <a:chOff x="6096000" y="119550"/>
            <a:chExt cx="5574535"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District Hospital: - In all States/UTs, the top ranked DH will get best ‘eco-friendly’ award 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marL="457189" indent="-457189" algn="just">
                <a:lnSpc>
                  <a:spcPct val="107000"/>
                </a:lnSpc>
                <a:spcAft>
                  <a:spcPts val="1067"/>
                </a:spcAft>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CHC/SDH Award: - In all States/UTs, the top ranked CHC/SDH will receive an ‘eco-friendly’ award in CHC/SDH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latin typeface="Cambria" panose="02040503050406030204" pitchFamily="18" charset="0"/>
                  <a:ea typeface="Calibri" panose="020F0502020204030204" pitchFamily="34" charset="0"/>
                  <a:cs typeface="Times New Roman" panose="02020603050405020304" pitchFamily="18" charset="0"/>
                </a:rPr>
                <a:t>.</a:t>
              </a:r>
              <a:endParaRPr lang="en-US" dirty="0"/>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72</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48" name="TextBox 147">
            <a:extLst>
              <a:ext uri="{FF2B5EF4-FFF2-40B4-BE49-F238E27FC236}">
                <a16:creationId xmlns:a16="http://schemas.microsoft.com/office/drawing/2014/main" xmlns="" id="{00C01633-6263-4E52-A20C-DB2E3A3AE741}"/>
              </a:ext>
            </a:extLst>
          </p:cNvPr>
          <p:cNvSpPr txBox="1"/>
          <p:nvPr/>
        </p:nvSpPr>
        <p:spPr>
          <a:xfrm>
            <a:off x="821495" y="300370"/>
            <a:ext cx="8322505" cy="400110"/>
          </a:xfrm>
          <a:prstGeom prst="rect">
            <a:avLst/>
          </a:prstGeom>
          <a:noFill/>
        </p:spPr>
        <p:txBody>
          <a:bodyPr wrap="square">
            <a:spAutoFit/>
          </a:bodyPr>
          <a:lstStyle/>
          <a:p>
            <a:r>
              <a:rPr lang="en-US" sz="2000" b="1" dirty="0">
                <a:latin typeface="Cambria" panose="02040503050406030204" pitchFamily="18" charset="0"/>
                <a:ea typeface="Cambria" panose="02040503050406030204" pitchFamily="18" charset="0"/>
              </a:rPr>
              <a:t>Generation of score card</a:t>
            </a:r>
            <a:endParaRPr lang="en-IN" sz="2000" b="1" dirty="0">
              <a:latin typeface="Cambria" panose="02040503050406030204" pitchFamily="18" charset="0"/>
              <a:ea typeface="Cambria" panose="02040503050406030204" pitchFamily="18" charset="0"/>
            </a:endParaRPr>
          </a:p>
        </p:txBody>
      </p:sp>
      <p:grpSp>
        <p:nvGrpSpPr>
          <p:cNvPr id="158" name="Google Shape;1133;p36">
            <a:extLst>
              <a:ext uri="{FF2B5EF4-FFF2-40B4-BE49-F238E27FC236}">
                <a16:creationId xmlns:a16="http://schemas.microsoft.com/office/drawing/2014/main" xmlns="" id="{9F9F6061-C710-44FA-B8B2-1221D6BD02D2}"/>
              </a:ext>
            </a:extLst>
          </p:cNvPr>
          <p:cNvGrpSpPr/>
          <p:nvPr/>
        </p:nvGrpSpPr>
        <p:grpSpPr>
          <a:xfrm>
            <a:off x="958253" y="869507"/>
            <a:ext cx="3753867" cy="2307052"/>
            <a:chOff x="1466688" y="1394869"/>
            <a:chExt cx="2734600" cy="1290819"/>
          </a:xfrm>
        </p:grpSpPr>
        <p:sp>
          <p:nvSpPr>
            <p:cNvPr id="159" name="Google Shape;1134;p36">
              <a:extLst>
                <a:ext uri="{FF2B5EF4-FFF2-40B4-BE49-F238E27FC236}">
                  <a16:creationId xmlns:a16="http://schemas.microsoft.com/office/drawing/2014/main" xmlns="" id="{B13C137A-93DD-4191-94AA-E9F44AF3CD75}"/>
                </a:ext>
              </a:extLst>
            </p:cNvPr>
            <p:cNvSpPr/>
            <p:nvPr/>
          </p:nvSpPr>
          <p:spPr>
            <a:xfrm>
              <a:off x="2014963" y="1635238"/>
              <a:ext cx="2186325" cy="158975"/>
            </a:xfrm>
            <a:custGeom>
              <a:avLst/>
              <a:gdLst/>
              <a:ahLst/>
              <a:cxnLst/>
              <a:rect l="l" t="t" r="r" b="b"/>
              <a:pathLst>
                <a:path w="87453" h="6359" extrusionOk="0">
                  <a:moveTo>
                    <a:pt x="1" y="1"/>
                  </a:moveTo>
                  <a:lnTo>
                    <a:pt x="1" y="6359"/>
                  </a:lnTo>
                  <a:lnTo>
                    <a:pt x="87452" y="6359"/>
                  </a:lnTo>
                  <a:lnTo>
                    <a:pt x="87452" y="1"/>
                  </a:lnTo>
                  <a:close/>
                </a:path>
              </a:pathLst>
            </a:custGeom>
            <a:solidFill>
              <a:srgbClr val="F48989"/>
            </a:solidFill>
            <a:ln>
              <a:noFill/>
            </a:ln>
          </p:spPr>
          <p:txBody>
            <a:bodyPr spcFirstLastPara="1" wrap="square" lIns="121900" tIns="121900" rIns="121900" bIns="121900" anchor="ctr" anchorCtr="0">
              <a:noAutofit/>
            </a:bodyPr>
            <a:lstStyle/>
            <a:p>
              <a:endParaRPr sz="2400"/>
            </a:p>
          </p:txBody>
        </p:sp>
        <p:sp>
          <p:nvSpPr>
            <p:cNvPr id="160" name="Google Shape;1135;p36">
              <a:extLst>
                <a:ext uri="{FF2B5EF4-FFF2-40B4-BE49-F238E27FC236}">
                  <a16:creationId xmlns:a16="http://schemas.microsoft.com/office/drawing/2014/main" xmlns="" id="{F0EB1090-E931-4216-8337-2FA7770C222C}"/>
                </a:ext>
              </a:extLst>
            </p:cNvPr>
            <p:cNvSpPr/>
            <p:nvPr/>
          </p:nvSpPr>
          <p:spPr>
            <a:xfrm>
              <a:off x="1466688" y="1794188"/>
              <a:ext cx="2734600" cy="891500"/>
            </a:xfrm>
            <a:custGeom>
              <a:avLst/>
              <a:gdLst/>
              <a:ahLst/>
              <a:cxnLst/>
              <a:rect l="l" t="t" r="r" b="b"/>
              <a:pathLst>
                <a:path w="109384" h="35660" extrusionOk="0">
                  <a:moveTo>
                    <a:pt x="0" y="1"/>
                  </a:moveTo>
                  <a:lnTo>
                    <a:pt x="0" y="35660"/>
                  </a:lnTo>
                  <a:lnTo>
                    <a:pt x="101227" y="35660"/>
                  </a:lnTo>
                  <a:cubicBezTo>
                    <a:pt x="105728" y="35660"/>
                    <a:pt x="109383" y="32004"/>
                    <a:pt x="109383" y="27504"/>
                  </a:cubicBezTo>
                  <a:lnTo>
                    <a:pt x="109383" y="1"/>
                  </a:lnTo>
                  <a:close/>
                </a:path>
              </a:pathLst>
            </a:custGeom>
            <a:solidFill>
              <a:srgbClr val="EEEEEE"/>
            </a:solidFill>
            <a:ln>
              <a:noFill/>
            </a:ln>
          </p:spPr>
          <p:txBody>
            <a:bodyPr spcFirstLastPara="1" wrap="square" lIns="121900" tIns="121900" rIns="121900" bIns="121900" anchor="ctr" anchorCtr="0">
              <a:noAutofit/>
            </a:bodyPr>
            <a:lstStyle/>
            <a:p>
              <a:endParaRPr sz="2400"/>
            </a:p>
          </p:txBody>
        </p:sp>
        <p:sp>
          <p:nvSpPr>
            <p:cNvPr id="161" name="Google Shape;1136;p36">
              <a:extLst>
                <a:ext uri="{FF2B5EF4-FFF2-40B4-BE49-F238E27FC236}">
                  <a16:creationId xmlns:a16="http://schemas.microsoft.com/office/drawing/2014/main" xmlns="" id="{974A0178-4338-4391-80F0-F3FF94AC5335}"/>
                </a:ext>
              </a:extLst>
            </p:cNvPr>
            <p:cNvSpPr/>
            <p:nvPr/>
          </p:nvSpPr>
          <p:spPr>
            <a:xfrm>
              <a:off x="1466701" y="1394869"/>
              <a:ext cx="770185" cy="399362"/>
            </a:xfrm>
            <a:custGeom>
              <a:avLst/>
              <a:gdLst/>
              <a:ahLst/>
              <a:cxnLst/>
              <a:rect l="l" t="t" r="r" b="b"/>
              <a:pathLst>
                <a:path w="29254" h="15169" extrusionOk="0">
                  <a:moveTo>
                    <a:pt x="0" y="0"/>
                  </a:moveTo>
                  <a:lnTo>
                    <a:pt x="0" y="15169"/>
                  </a:lnTo>
                  <a:lnTo>
                    <a:pt x="29254" y="15169"/>
                  </a:lnTo>
                  <a:cubicBezTo>
                    <a:pt x="29254" y="6787"/>
                    <a:pt x="22468" y="0"/>
                    <a:pt x="14097" y="0"/>
                  </a:cubicBezTo>
                  <a:close/>
                </a:path>
              </a:pathLst>
            </a:custGeom>
            <a:solidFill>
              <a:srgbClr val="EC3A3B"/>
            </a:solidFill>
            <a:ln>
              <a:noFill/>
            </a:ln>
          </p:spPr>
          <p:txBody>
            <a:bodyPr spcFirstLastPara="1" wrap="square" lIns="121900" tIns="121900" rIns="121900" bIns="121900" anchor="ctr" anchorCtr="0">
              <a:noAutofit/>
            </a:bodyPr>
            <a:lstStyle/>
            <a:p>
              <a:pPr>
                <a:buClr>
                  <a:schemeClr val="dk1"/>
                </a:buClr>
                <a:buSzPts val="1100"/>
              </a:pPr>
              <a:r>
                <a:rPr lang="en" sz="3200">
                  <a:solidFill>
                    <a:srgbClr val="FFFFFF"/>
                  </a:solidFill>
                  <a:latin typeface="Fira Sans Extra Condensed Medium"/>
                  <a:ea typeface="Fira Sans Extra Condensed Medium"/>
                  <a:cs typeface="Fira Sans Extra Condensed Medium"/>
                  <a:sym typeface="Fira Sans Extra Condensed Medium"/>
                </a:rPr>
                <a:t>01</a:t>
              </a:r>
              <a:endParaRPr sz="2400">
                <a:solidFill>
                  <a:srgbClr val="FFFFFF"/>
                </a:solidFill>
              </a:endParaRPr>
            </a:p>
          </p:txBody>
        </p:sp>
        <p:grpSp>
          <p:nvGrpSpPr>
            <p:cNvPr id="162" name="Google Shape;1137;p36">
              <a:extLst>
                <a:ext uri="{FF2B5EF4-FFF2-40B4-BE49-F238E27FC236}">
                  <a16:creationId xmlns:a16="http://schemas.microsoft.com/office/drawing/2014/main" xmlns="" id="{825E1B97-5844-4B45-81B3-0B54D0C416DF}"/>
                </a:ext>
              </a:extLst>
            </p:cNvPr>
            <p:cNvGrpSpPr/>
            <p:nvPr/>
          </p:nvGrpSpPr>
          <p:grpSpPr>
            <a:xfrm>
              <a:off x="1695305" y="1921777"/>
              <a:ext cx="2101341" cy="636350"/>
              <a:chOff x="5222700" y="3658300"/>
              <a:chExt cx="3756420" cy="636350"/>
            </a:xfrm>
          </p:grpSpPr>
          <p:sp>
            <p:nvSpPr>
              <p:cNvPr id="163" name="Google Shape;1138;p36">
                <a:extLst>
                  <a:ext uri="{FF2B5EF4-FFF2-40B4-BE49-F238E27FC236}">
                    <a16:creationId xmlns:a16="http://schemas.microsoft.com/office/drawing/2014/main" xmlns="" id="{95672893-CE34-4BFB-A1A2-FBE9BB38E89D}"/>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164" name="Google Shape;1139;p36">
                <a:extLst>
                  <a:ext uri="{FF2B5EF4-FFF2-40B4-BE49-F238E27FC236}">
                    <a16:creationId xmlns:a16="http://schemas.microsoft.com/office/drawing/2014/main" xmlns="" id="{0ED296D3-4DDD-4835-B728-4E49A71AFA48}"/>
                  </a:ext>
                </a:extLst>
              </p:cNvPr>
              <p:cNvSpPr txBox="1"/>
              <p:nvPr/>
            </p:nvSpPr>
            <p:spPr>
              <a:xfrm>
                <a:off x="5222700" y="3658300"/>
                <a:ext cx="3756420" cy="365700"/>
              </a:xfrm>
              <a:prstGeom prst="rect">
                <a:avLst/>
              </a:prstGeom>
              <a:noFill/>
              <a:ln>
                <a:noFill/>
              </a:ln>
            </p:spPr>
            <p:txBody>
              <a:bodyPr spcFirstLastPara="1" wrap="square" lIns="121900" tIns="121900" rIns="121900" bIns="121900" anchor="ctr" anchorCtr="0">
                <a:noAutofit/>
              </a:bodyPr>
              <a:lstStyle/>
              <a:p>
                <a:pPr lvl="0" algn="ctr"/>
                <a:r>
                  <a:rPr lang="en-US" sz="2133" b="1" dirty="0">
                    <a:latin typeface="Cambria" panose="02040503050406030204" pitchFamily="18" charset="0"/>
                    <a:ea typeface="Cambria" panose="02040503050406030204" pitchFamily="18" charset="0"/>
                  </a:rPr>
                  <a:t>Thematic are-H Score card                                       </a:t>
                </a:r>
                <a:endParaRPr sz="2133" b="1"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165" name="Google Shape;1125;p36">
            <a:extLst>
              <a:ext uri="{FF2B5EF4-FFF2-40B4-BE49-F238E27FC236}">
                <a16:creationId xmlns:a16="http://schemas.microsoft.com/office/drawing/2014/main" xmlns="" id="{A228B010-A111-436B-83F7-BC96ECEA0138}"/>
              </a:ext>
            </a:extLst>
          </p:cNvPr>
          <p:cNvGrpSpPr/>
          <p:nvPr/>
        </p:nvGrpSpPr>
        <p:grpSpPr>
          <a:xfrm>
            <a:off x="1122591" y="3714136"/>
            <a:ext cx="3646133" cy="1929735"/>
            <a:chOff x="4942713" y="1394882"/>
            <a:chExt cx="2734600" cy="1290806"/>
          </a:xfrm>
        </p:grpSpPr>
        <p:sp>
          <p:nvSpPr>
            <p:cNvPr id="166" name="Google Shape;1126;p36">
              <a:extLst>
                <a:ext uri="{FF2B5EF4-FFF2-40B4-BE49-F238E27FC236}">
                  <a16:creationId xmlns:a16="http://schemas.microsoft.com/office/drawing/2014/main" xmlns="" id="{629062BE-8D0D-490A-8F72-0861B1BCAF24}"/>
                </a:ext>
              </a:extLst>
            </p:cNvPr>
            <p:cNvSpPr/>
            <p:nvPr/>
          </p:nvSpPr>
          <p:spPr>
            <a:xfrm>
              <a:off x="5490988" y="1635238"/>
              <a:ext cx="2186325" cy="158975"/>
            </a:xfrm>
            <a:custGeom>
              <a:avLst/>
              <a:gdLst/>
              <a:ahLst/>
              <a:cxnLst/>
              <a:rect l="l" t="t" r="r" b="b"/>
              <a:pathLst>
                <a:path w="87453" h="6359" extrusionOk="0">
                  <a:moveTo>
                    <a:pt x="1" y="1"/>
                  </a:moveTo>
                  <a:lnTo>
                    <a:pt x="1" y="6359"/>
                  </a:lnTo>
                  <a:lnTo>
                    <a:pt x="87452" y="6359"/>
                  </a:lnTo>
                  <a:lnTo>
                    <a:pt x="87452" y="1"/>
                  </a:lnTo>
                  <a:close/>
                </a:path>
              </a:pathLst>
            </a:custGeom>
            <a:solidFill>
              <a:srgbClr val="8080ED"/>
            </a:solidFill>
            <a:ln>
              <a:noFill/>
            </a:ln>
          </p:spPr>
          <p:txBody>
            <a:bodyPr spcFirstLastPara="1" wrap="square" lIns="121900" tIns="121900" rIns="121900" bIns="121900" anchor="ctr" anchorCtr="0">
              <a:noAutofit/>
            </a:bodyPr>
            <a:lstStyle/>
            <a:p>
              <a:endParaRPr sz="2400"/>
            </a:p>
          </p:txBody>
        </p:sp>
        <p:sp>
          <p:nvSpPr>
            <p:cNvPr id="167" name="Google Shape;1127;p36">
              <a:extLst>
                <a:ext uri="{FF2B5EF4-FFF2-40B4-BE49-F238E27FC236}">
                  <a16:creationId xmlns:a16="http://schemas.microsoft.com/office/drawing/2014/main" xmlns="" id="{08350905-02ED-4A45-BA18-7B86589816B4}"/>
                </a:ext>
              </a:extLst>
            </p:cNvPr>
            <p:cNvSpPr/>
            <p:nvPr/>
          </p:nvSpPr>
          <p:spPr>
            <a:xfrm>
              <a:off x="4942713" y="1794188"/>
              <a:ext cx="2734600" cy="891500"/>
            </a:xfrm>
            <a:custGeom>
              <a:avLst/>
              <a:gdLst/>
              <a:ahLst/>
              <a:cxnLst/>
              <a:rect l="l" t="t" r="r" b="b"/>
              <a:pathLst>
                <a:path w="109384" h="35660" extrusionOk="0">
                  <a:moveTo>
                    <a:pt x="1" y="1"/>
                  </a:moveTo>
                  <a:lnTo>
                    <a:pt x="1" y="35660"/>
                  </a:lnTo>
                  <a:lnTo>
                    <a:pt x="101216" y="35660"/>
                  </a:lnTo>
                  <a:cubicBezTo>
                    <a:pt x="105728" y="35660"/>
                    <a:pt x="109383" y="32004"/>
                    <a:pt x="109383" y="27504"/>
                  </a:cubicBezTo>
                  <a:lnTo>
                    <a:pt x="109383" y="1"/>
                  </a:lnTo>
                  <a:close/>
                </a:path>
              </a:pathLst>
            </a:custGeom>
            <a:solidFill>
              <a:srgbClr val="EEEEEE"/>
            </a:solidFill>
            <a:ln>
              <a:noFill/>
            </a:ln>
          </p:spPr>
          <p:txBody>
            <a:bodyPr spcFirstLastPara="1" wrap="square" lIns="121900" tIns="121900" rIns="121900" bIns="121900" anchor="ctr" anchorCtr="0">
              <a:noAutofit/>
            </a:bodyPr>
            <a:lstStyle/>
            <a:p>
              <a:endParaRPr sz="2400"/>
            </a:p>
          </p:txBody>
        </p:sp>
        <p:sp>
          <p:nvSpPr>
            <p:cNvPr id="168" name="Google Shape;1128;p36">
              <a:extLst>
                <a:ext uri="{FF2B5EF4-FFF2-40B4-BE49-F238E27FC236}">
                  <a16:creationId xmlns:a16="http://schemas.microsoft.com/office/drawing/2014/main" xmlns="" id="{DA0040ED-8624-4D9D-A939-311BABF34767}"/>
                </a:ext>
              </a:extLst>
            </p:cNvPr>
            <p:cNvSpPr/>
            <p:nvPr/>
          </p:nvSpPr>
          <p:spPr>
            <a:xfrm>
              <a:off x="4942726" y="1394882"/>
              <a:ext cx="770211" cy="399362"/>
            </a:xfrm>
            <a:custGeom>
              <a:avLst/>
              <a:gdLst/>
              <a:ahLst/>
              <a:cxnLst/>
              <a:rect l="l" t="t" r="r" b="b"/>
              <a:pathLst>
                <a:path w="29255" h="15169" extrusionOk="0">
                  <a:moveTo>
                    <a:pt x="1" y="0"/>
                  </a:moveTo>
                  <a:lnTo>
                    <a:pt x="1" y="15169"/>
                  </a:lnTo>
                  <a:lnTo>
                    <a:pt x="29254" y="15169"/>
                  </a:lnTo>
                  <a:cubicBezTo>
                    <a:pt x="29254" y="6787"/>
                    <a:pt x="22468" y="0"/>
                    <a:pt x="14086" y="0"/>
                  </a:cubicBezTo>
                  <a:close/>
                </a:path>
              </a:pathLst>
            </a:custGeom>
            <a:solidFill>
              <a:srgbClr val="4949E7"/>
            </a:solidFill>
            <a:ln>
              <a:noFill/>
            </a:ln>
          </p:spPr>
          <p:txBody>
            <a:bodyPr spcFirstLastPara="1" wrap="square" lIns="121900" tIns="121900" rIns="121900" bIns="121900" anchor="ctr" anchorCtr="0">
              <a:noAutofit/>
            </a:bodyPr>
            <a:lstStyle/>
            <a:p>
              <a:pPr>
                <a:buClr>
                  <a:schemeClr val="dk1"/>
                </a:buClr>
                <a:buSzPts val="1100"/>
              </a:pPr>
              <a:r>
                <a:rPr lang="en" sz="3200" dirty="0">
                  <a:solidFill>
                    <a:srgbClr val="FFFFFF"/>
                  </a:solidFill>
                  <a:latin typeface="Fira Sans Extra Condensed Medium"/>
                  <a:ea typeface="Fira Sans Extra Condensed Medium"/>
                  <a:cs typeface="Fira Sans Extra Condensed Medium"/>
                  <a:sym typeface="Fira Sans Extra Condensed Medium"/>
                </a:rPr>
                <a:t>02</a:t>
              </a:r>
              <a:endParaRPr sz="2400" dirty="0">
                <a:solidFill>
                  <a:srgbClr val="FFFFFF"/>
                </a:solidFill>
              </a:endParaRPr>
            </a:p>
          </p:txBody>
        </p:sp>
        <p:grpSp>
          <p:nvGrpSpPr>
            <p:cNvPr id="169" name="Google Shape;1129;p36">
              <a:extLst>
                <a:ext uri="{FF2B5EF4-FFF2-40B4-BE49-F238E27FC236}">
                  <a16:creationId xmlns:a16="http://schemas.microsoft.com/office/drawing/2014/main" xmlns="" id="{4E307380-54E1-4532-92D9-585E0EA0092F}"/>
                </a:ext>
              </a:extLst>
            </p:cNvPr>
            <p:cNvGrpSpPr/>
            <p:nvPr/>
          </p:nvGrpSpPr>
          <p:grpSpPr>
            <a:xfrm>
              <a:off x="5171334" y="1921777"/>
              <a:ext cx="2035291" cy="636350"/>
              <a:chOff x="5222700" y="3658300"/>
              <a:chExt cx="3638347" cy="636350"/>
            </a:xfrm>
          </p:grpSpPr>
          <p:sp>
            <p:nvSpPr>
              <p:cNvPr id="170" name="Google Shape;1130;p36">
                <a:extLst>
                  <a:ext uri="{FF2B5EF4-FFF2-40B4-BE49-F238E27FC236}">
                    <a16:creationId xmlns:a16="http://schemas.microsoft.com/office/drawing/2014/main" xmlns="" id="{9F0A7ADC-CF27-494F-90D2-26FBDDE488FE}"/>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171" name="Google Shape;1131;p36">
                <a:extLst>
                  <a:ext uri="{FF2B5EF4-FFF2-40B4-BE49-F238E27FC236}">
                    <a16:creationId xmlns:a16="http://schemas.microsoft.com/office/drawing/2014/main" xmlns="" id="{1EB9D136-8270-43B7-9C3F-14C3991B3065}"/>
                  </a:ext>
                </a:extLst>
              </p:cNvPr>
              <p:cNvSpPr txBox="1"/>
              <p:nvPr/>
            </p:nvSpPr>
            <p:spPr>
              <a:xfrm>
                <a:off x="5222700" y="3658300"/>
                <a:ext cx="3638347" cy="365700"/>
              </a:xfrm>
              <a:prstGeom prst="rect">
                <a:avLst/>
              </a:prstGeom>
              <a:noFill/>
              <a:ln>
                <a:noFill/>
              </a:ln>
            </p:spPr>
            <p:txBody>
              <a:bodyPr spcFirstLastPara="1" wrap="square" lIns="121900" tIns="121900" rIns="121900" bIns="121900" anchor="ctr" anchorCtr="0">
                <a:noAutofit/>
              </a:bodyPr>
              <a:lstStyle/>
              <a:p>
                <a:pPr lvl="0" algn="ctr"/>
                <a:r>
                  <a:rPr lang="en-US" sz="2400" dirty="0">
                    <a:latin typeface="Cambria" panose="02040503050406030204" pitchFamily="18" charset="0"/>
                    <a:ea typeface="Cambria" panose="02040503050406030204" pitchFamily="18" charset="0"/>
                  </a:rPr>
                  <a:t>                                            </a:t>
                </a:r>
                <a:r>
                  <a:rPr lang="en-US" sz="2133" b="1" dirty="0">
                    <a:latin typeface="Cambria" panose="02040503050406030204" pitchFamily="18" charset="0"/>
                    <a:ea typeface="Cambria" panose="02040503050406030204" pitchFamily="18" charset="0"/>
                  </a:rPr>
                  <a:t>Score card of all the thematic areas </a:t>
                </a:r>
                <a:endParaRPr sz="2133" b="1"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172" name="Google Shape;1144;p36">
            <a:extLst>
              <a:ext uri="{FF2B5EF4-FFF2-40B4-BE49-F238E27FC236}">
                <a16:creationId xmlns:a16="http://schemas.microsoft.com/office/drawing/2014/main" xmlns="" id="{2068E410-5DA6-4D52-BD8C-8782685B1657}"/>
              </a:ext>
            </a:extLst>
          </p:cNvPr>
          <p:cNvGrpSpPr/>
          <p:nvPr/>
        </p:nvGrpSpPr>
        <p:grpSpPr>
          <a:xfrm>
            <a:off x="6782633" y="1205323"/>
            <a:ext cx="3646133" cy="1983028"/>
            <a:chOff x="1466688" y="2955189"/>
            <a:chExt cx="2734600" cy="1290824"/>
          </a:xfrm>
        </p:grpSpPr>
        <p:sp>
          <p:nvSpPr>
            <p:cNvPr id="173" name="Google Shape;1145;p36">
              <a:extLst>
                <a:ext uri="{FF2B5EF4-FFF2-40B4-BE49-F238E27FC236}">
                  <a16:creationId xmlns:a16="http://schemas.microsoft.com/office/drawing/2014/main" xmlns="" id="{53AA6D56-9243-4077-A209-5E317550F987}"/>
                </a:ext>
              </a:extLst>
            </p:cNvPr>
            <p:cNvSpPr/>
            <p:nvPr/>
          </p:nvSpPr>
          <p:spPr>
            <a:xfrm>
              <a:off x="2014963" y="3195563"/>
              <a:ext cx="2186325" cy="158675"/>
            </a:xfrm>
            <a:custGeom>
              <a:avLst/>
              <a:gdLst/>
              <a:ahLst/>
              <a:cxnLst/>
              <a:rect l="l" t="t" r="r" b="b"/>
              <a:pathLst>
                <a:path w="87453" h="6347" extrusionOk="0">
                  <a:moveTo>
                    <a:pt x="1" y="0"/>
                  </a:moveTo>
                  <a:lnTo>
                    <a:pt x="1" y="6346"/>
                  </a:lnTo>
                  <a:lnTo>
                    <a:pt x="87452" y="6346"/>
                  </a:lnTo>
                  <a:lnTo>
                    <a:pt x="87452" y="0"/>
                  </a:lnTo>
                  <a:close/>
                </a:path>
              </a:pathLst>
            </a:custGeom>
            <a:solidFill>
              <a:srgbClr val="FDD77C"/>
            </a:solidFill>
            <a:ln>
              <a:noFill/>
            </a:ln>
          </p:spPr>
          <p:txBody>
            <a:bodyPr spcFirstLastPara="1" wrap="square" lIns="121900" tIns="121900" rIns="121900" bIns="121900" anchor="ctr" anchorCtr="0">
              <a:noAutofit/>
            </a:bodyPr>
            <a:lstStyle/>
            <a:p>
              <a:endParaRPr sz="2400"/>
            </a:p>
          </p:txBody>
        </p:sp>
        <p:sp>
          <p:nvSpPr>
            <p:cNvPr id="211" name="Google Shape;1146;p36">
              <a:extLst>
                <a:ext uri="{FF2B5EF4-FFF2-40B4-BE49-F238E27FC236}">
                  <a16:creationId xmlns:a16="http://schemas.microsoft.com/office/drawing/2014/main" xmlns="" id="{08A3242E-680E-4C15-B895-8A1366659DCB}"/>
                </a:ext>
              </a:extLst>
            </p:cNvPr>
            <p:cNvSpPr/>
            <p:nvPr/>
          </p:nvSpPr>
          <p:spPr>
            <a:xfrm>
              <a:off x="1466688" y="3354213"/>
              <a:ext cx="2734600" cy="891800"/>
            </a:xfrm>
            <a:custGeom>
              <a:avLst/>
              <a:gdLst/>
              <a:ahLst/>
              <a:cxnLst/>
              <a:rect l="l" t="t" r="r" b="b"/>
              <a:pathLst>
                <a:path w="109384" h="35672" extrusionOk="0">
                  <a:moveTo>
                    <a:pt x="0" y="0"/>
                  </a:moveTo>
                  <a:lnTo>
                    <a:pt x="0" y="35671"/>
                  </a:lnTo>
                  <a:lnTo>
                    <a:pt x="101227" y="35671"/>
                  </a:lnTo>
                  <a:cubicBezTo>
                    <a:pt x="105728" y="35671"/>
                    <a:pt x="109383" y="32016"/>
                    <a:pt x="109383" y="27515"/>
                  </a:cubicBezTo>
                  <a:lnTo>
                    <a:pt x="109383" y="0"/>
                  </a:lnTo>
                  <a:close/>
                </a:path>
              </a:pathLst>
            </a:custGeom>
            <a:solidFill>
              <a:srgbClr val="EEEEEE"/>
            </a:solidFill>
            <a:ln>
              <a:noFill/>
            </a:ln>
          </p:spPr>
          <p:txBody>
            <a:bodyPr spcFirstLastPara="1" wrap="square" lIns="121900" tIns="121900" rIns="121900" bIns="121900" anchor="ctr" anchorCtr="0">
              <a:noAutofit/>
            </a:bodyPr>
            <a:lstStyle/>
            <a:p>
              <a:endParaRPr sz="2400"/>
            </a:p>
          </p:txBody>
        </p:sp>
        <p:sp>
          <p:nvSpPr>
            <p:cNvPr id="212" name="Google Shape;1147;p36">
              <a:extLst>
                <a:ext uri="{FF2B5EF4-FFF2-40B4-BE49-F238E27FC236}">
                  <a16:creationId xmlns:a16="http://schemas.microsoft.com/office/drawing/2014/main" xmlns="" id="{BE6EAAE2-4728-493B-84AE-9CA920053C20}"/>
                </a:ext>
              </a:extLst>
            </p:cNvPr>
            <p:cNvSpPr/>
            <p:nvPr/>
          </p:nvSpPr>
          <p:spPr>
            <a:xfrm>
              <a:off x="1466701" y="2955189"/>
              <a:ext cx="770185" cy="399072"/>
            </a:xfrm>
            <a:custGeom>
              <a:avLst/>
              <a:gdLst/>
              <a:ahLst/>
              <a:cxnLst/>
              <a:rect l="l" t="t" r="r" b="b"/>
              <a:pathLst>
                <a:path w="29254" h="15158" extrusionOk="0">
                  <a:moveTo>
                    <a:pt x="0" y="0"/>
                  </a:moveTo>
                  <a:lnTo>
                    <a:pt x="0" y="15157"/>
                  </a:lnTo>
                  <a:lnTo>
                    <a:pt x="29254" y="15157"/>
                  </a:lnTo>
                  <a:cubicBezTo>
                    <a:pt x="29254" y="6787"/>
                    <a:pt x="22468" y="0"/>
                    <a:pt x="14097" y="0"/>
                  </a:cubicBezTo>
                  <a:close/>
                </a:path>
              </a:pathLst>
            </a:custGeom>
            <a:solidFill>
              <a:schemeClr val="accent5"/>
            </a:solidFill>
            <a:ln>
              <a:noFill/>
            </a:ln>
          </p:spPr>
          <p:txBody>
            <a:bodyPr spcFirstLastPara="1" wrap="square" lIns="121900" tIns="121900" rIns="121900" bIns="121900" anchor="ctr" anchorCtr="0">
              <a:noAutofit/>
            </a:bodyPr>
            <a:lstStyle/>
            <a:p>
              <a:pPr>
                <a:buClr>
                  <a:schemeClr val="dk1"/>
                </a:buClr>
                <a:buSzPts val="1100"/>
              </a:pPr>
              <a:r>
                <a:rPr lang="en" sz="3200" dirty="0">
                  <a:solidFill>
                    <a:srgbClr val="FFFFFF"/>
                  </a:solidFill>
                  <a:latin typeface="Fira Sans Extra Condensed Medium"/>
                  <a:ea typeface="Fira Sans Extra Condensed Medium"/>
                  <a:cs typeface="Fira Sans Extra Condensed Medium"/>
                  <a:sym typeface="Fira Sans Extra Condensed Medium"/>
                </a:rPr>
                <a:t>03</a:t>
              </a:r>
              <a:endParaRPr sz="2400" dirty="0">
                <a:solidFill>
                  <a:srgbClr val="FFFFFF"/>
                </a:solidFill>
              </a:endParaRPr>
            </a:p>
          </p:txBody>
        </p:sp>
        <p:grpSp>
          <p:nvGrpSpPr>
            <p:cNvPr id="213" name="Google Shape;1148;p36">
              <a:extLst>
                <a:ext uri="{FF2B5EF4-FFF2-40B4-BE49-F238E27FC236}">
                  <a16:creationId xmlns:a16="http://schemas.microsoft.com/office/drawing/2014/main" xmlns="" id="{2ACBC895-6359-4FC3-A6AD-EC12DC85FD60}"/>
                </a:ext>
              </a:extLst>
            </p:cNvPr>
            <p:cNvGrpSpPr/>
            <p:nvPr/>
          </p:nvGrpSpPr>
          <p:grpSpPr>
            <a:xfrm>
              <a:off x="1695305" y="3481945"/>
              <a:ext cx="2186325" cy="636350"/>
              <a:chOff x="5222700" y="3658300"/>
              <a:chExt cx="3908340" cy="636350"/>
            </a:xfrm>
          </p:grpSpPr>
          <p:sp>
            <p:nvSpPr>
              <p:cNvPr id="214" name="Google Shape;1149;p36">
                <a:extLst>
                  <a:ext uri="{FF2B5EF4-FFF2-40B4-BE49-F238E27FC236}">
                    <a16:creationId xmlns:a16="http://schemas.microsoft.com/office/drawing/2014/main" xmlns="" id="{D6B288CF-3C13-4068-86A1-CD3C52E74CCA}"/>
                  </a:ext>
                </a:extLst>
              </p:cNvPr>
              <p:cNvSpPr txBox="1"/>
              <p:nvPr/>
            </p:nvSpPr>
            <p:spPr>
              <a:xfrm>
                <a:off x="5222700" y="3928950"/>
                <a:ext cx="3210900" cy="365700"/>
              </a:xfrm>
              <a:prstGeom prst="rect">
                <a:avLst/>
              </a:prstGeom>
              <a:noFill/>
              <a:ln>
                <a:noFill/>
              </a:ln>
            </p:spPr>
            <p:txBody>
              <a:bodyPr spcFirstLastPara="1" wrap="square" lIns="121900" tIns="121900" rIns="121900" bIns="121900" anchor="ctr" anchorCtr="0">
                <a:noAutofit/>
              </a:bodyPr>
              <a:lstStyle/>
              <a:p>
                <a:endParaRPr sz="1600" dirty="0">
                  <a:solidFill>
                    <a:srgbClr val="434343"/>
                  </a:solidFill>
                  <a:latin typeface="Roboto"/>
                  <a:ea typeface="Roboto"/>
                  <a:cs typeface="Roboto"/>
                  <a:sym typeface="Roboto"/>
                </a:endParaRPr>
              </a:p>
            </p:txBody>
          </p:sp>
          <p:sp>
            <p:nvSpPr>
              <p:cNvPr id="215" name="Google Shape;1150;p36">
                <a:extLst>
                  <a:ext uri="{FF2B5EF4-FFF2-40B4-BE49-F238E27FC236}">
                    <a16:creationId xmlns:a16="http://schemas.microsoft.com/office/drawing/2014/main" xmlns="" id="{039C29E9-0F84-4E5A-8803-112EF5C63593}"/>
                  </a:ext>
                </a:extLst>
              </p:cNvPr>
              <p:cNvSpPr txBox="1"/>
              <p:nvPr/>
            </p:nvSpPr>
            <p:spPr>
              <a:xfrm>
                <a:off x="5222700" y="3658300"/>
                <a:ext cx="3908340" cy="365700"/>
              </a:xfrm>
              <a:prstGeom prst="rect">
                <a:avLst/>
              </a:prstGeom>
              <a:noFill/>
              <a:ln>
                <a:noFill/>
              </a:ln>
            </p:spPr>
            <p:txBody>
              <a:bodyPr spcFirstLastPara="1" wrap="square" lIns="121900" tIns="121900" rIns="121900" bIns="121900" anchor="ctr" anchorCtr="0">
                <a:noAutofit/>
              </a:bodyPr>
              <a:lstStyle/>
              <a:p>
                <a:pPr lvl="0" algn="ctr"/>
                <a:r>
                  <a:rPr lang="en-US" sz="2133" b="1"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Eco-friendly score</a:t>
                </a:r>
                <a:endParaRPr sz="2133" b="1"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grpSp>
      <p:grpSp>
        <p:nvGrpSpPr>
          <p:cNvPr id="216" name="Google Shape;1155;p36">
            <a:extLst>
              <a:ext uri="{FF2B5EF4-FFF2-40B4-BE49-F238E27FC236}">
                <a16:creationId xmlns:a16="http://schemas.microsoft.com/office/drawing/2014/main" xmlns="" id="{FDC6B2DA-C618-4B8E-921E-535DADE80314}"/>
              </a:ext>
            </a:extLst>
          </p:cNvPr>
          <p:cNvGrpSpPr/>
          <p:nvPr/>
        </p:nvGrpSpPr>
        <p:grpSpPr>
          <a:xfrm>
            <a:off x="6906605" y="3785695"/>
            <a:ext cx="3646133" cy="1983033"/>
            <a:chOff x="4942713" y="2955184"/>
            <a:chExt cx="2734600" cy="1290829"/>
          </a:xfrm>
        </p:grpSpPr>
        <p:sp>
          <p:nvSpPr>
            <p:cNvPr id="217" name="Google Shape;1156;p36">
              <a:extLst>
                <a:ext uri="{FF2B5EF4-FFF2-40B4-BE49-F238E27FC236}">
                  <a16:creationId xmlns:a16="http://schemas.microsoft.com/office/drawing/2014/main" xmlns="" id="{8D9A7B36-06EF-4184-BE2C-1605798C10DE}"/>
                </a:ext>
              </a:extLst>
            </p:cNvPr>
            <p:cNvSpPr/>
            <p:nvPr/>
          </p:nvSpPr>
          <p:spPr>
            <a:xfrm>
              <a:off x="5490988" y="3195563"/>
              <a:ext cx="2186325" cy="158675"/>
            </a:xfrm>
            <a:custGeom>
              <a:avLst/>
              <a:gdLst/>
              <a:ahLst/>
              <a:cxnLst/>
              <a:rect l="l" t="t" r="r" b="b"/>
              <a:pathLst>
                <a:path w="87453" h="6347" extrusionOk="0">
                  <a:moveTo>
                    <a:pt x="1" y="0"/>
                  </a:moveTo>
                  <a:lnTo>
                    <a:pt x="1" y="6346"/>
                  </a:lnTo>
                  <a:lnTo>
                    <a:pt x="87452" y="6346"/>
                  </a:lnTo>
                  <a:lnTo>
                    <a:pt x="87452" y="0"/>
                  </a:lnTo>
                  <a:close/>
                </a:path>
              </a:pathLst>
            </a:custGeom>
            <a:solidFill>
              <a:srgbClr val="A5F1B3"/>
            </a:solidFill>
            <a:ln>
              <a:noFill/>
            </a:ln>
          </p:spPr>
          <p:txBody>
            <a:bodyPr spcFirstLastPara="1" wrap="square" lIns="121900" tIns="121900" rIns="121900" bIns="121900" anchor="ctr" anchorCtr="0">
              <a:noAutofit/>
            </a:bodyPr>
            <a:lstStyle/>
            <a:p>
              <a:endParaRPr sz="2400"/>
            </a:p>
          </p:txBody>
        </p:sp>
        <p:sp>
          <p:nvSpPr>
            <p:cNvPr id="218" name="Google Shape;1157;p36">
              <a:extLst>
                <a:ext uri="{FF2B5EF4-FFF2-40B4-BE49-F238E27FC236}">
                  <a16:creationId xmlns:a16="http://schemas.microsoft.com/office/drawing/2014/main" xmlns="" id="{50EB6B02-8D8E-4A2F-9EA0-FD87980D30C1}"/>
                </a:ext>
              </a:extLst>
            </p:cNvPr>
            <p:cNvSpPr/>
            <p:nvPr/>
          </p:nvSpPr>
          <p:spPr>
            <a:xfrm>
              <a:off x="4942713" y="3354213"/>
              <a:ext cx="2734600" cy="891800"/>
            </a:xfrm>
            <a:custGeom>
              <a:avLst/>
              <a:gdLst/>
              <a:ahLst/>
              <a:cxnLst/>
              <a:rect l="l" t="t" r="r" b="b"/>
              <a:pathLst>
                <a:path w="109384" h="35672" extrusionOk="0">
                  <a:moveTo>
                    <a:pt x="1" y="0"/>
                  </a:moveTo>
                  <a:lnTo>
                    <a:pt x="1" y="35671"/>
                  </a:lnTo>
                  <a:lnTo>
                    <a:pt x="101216" y="35671"/>
                  </a:lnTo>
                  <a:cubicBezTo>
                    <a:pt x="105728" y="35671"/>
                    <a:pt x="109383" y="32016"/>
                    <a:pt x="109383" y="27515"/>
                  </a:cubicBezTo>
                  <a:lnTo>
                    <a:pt x="109383" y="0"/>
                  </a:lnTo>
                  <a:close/>
                </a:path>
              </a:pathLst>
            </a:custGeom>
            <a:solidFill>
              <a:srgbClr val="EEEEEE"/>
            </a:solidFill>
            <a:ln>
              <a:noFill/>
            </a:ln>
          </p:spPr>
          <p:txBody>
            <a:bodyPr spcFirstLastPara="1" wrap="square" lIns="121900" tIns="121900" rIns="121900" bIns="121900" anchor="ctr" anchorCtr="0">
              <a:noAutofit/>
            </a:bodyPr>
            <a:lstStyle/>
            <a:p>
              <a:endParaRPr sz="2400"/>
            </a:p>
          </p:txBody>
        </p:sp>
        <p:sp>
          <p:nvSpPr>
            <p:cNvPr id="219" name="Google Shape;1158;p36">
              <a:extLst>
                <a:ext uri="{FF2B5EF4-FFF2-40B4-BE49-F238E27FC236}">
                  <a16:creationId xmlns:a16="http://schemas.microsoft.com/office/drawing/2014/main" xmlns="" id="{7BAE4E00-48EE-4CAC-9447-2DD27A2444B2}"/>
                </a:ext>
              </a:extLst>
            </p:cNvPr>
            <p:cNvSpPr/>
            <p:nvPr/>
          </p:nvSpPr>
          <p:spPr>
            <a:xfrm>
              <a:off x="4942726" y="2955184"/>
              <a:ext cx="770211" cy="399072"/>
            </a:xfrm>
            <a:custGeom>
              <a:avLst/>
              <a:gdLst/>
              <a:ahLst/>
              <a:cxnLst/>
              <a:rect l="l" t="t" r="r" b="b"/>
              <a:pathLst>
                <a:path w="29255" h="15158" extrusionOk="0">
                  <a:moveTo>
                    <a:pt x="1" y="0"/>
                  </a:moveTo>
                  <a:lnTo>
                    <a:pt x="1" y="15157"/>
                  </a:lnTo>
                  <a:lnTo>
                    <a:pt x="29254" y="15157"/>
                  </a:lnTo>
                  <a:cubicBezTo>
                    <a:pt x="29254" y="6787"/>
                    <a:pt x="22468" y="0"/>
                    <a:pt x="14086" y="0"/>
                  </a:cubicBezTo>
                  <a:close/>
                </a:path>
              </a:pathLst>
            </a:custGeom>
            <a:solidFill>
              <a:srgbClr val="69E781"/>
            </a:solidFill>
            <a:ln>
              <a:noFill/>
            </a:ln>
          </p:spPr>
          <p:txBody>
            <a:bodyPr spcFirstLastPara="1" wrap="square" lIns="121900" tIns="121900" rIns="121900" bIns="121900" anchor="ctr" anchorCtr="0">
              <a:noAutofit/>
            </a:bodyPr>
            <a:lstStyle/>
            <a:p>
              <a:pPr>
                <a:buClr>
                  <a:schemeClr val="dk1"/>
                </a:buClr>
                <a:buSzPts val="1100"/>
              </a:pPr>
              <a:r>
                <a:rPr lang="en" sz="3200">
                  <a:solidFill>
                    <a:srgbClr val="FFFFFF"/>
                  </a:solidFill>
                  <a:latin typeface="Fira Sans Extra Condensed Medium"/>
                  <a:ea typeface="Fira Sans Extra Condensed Medium"/>
                  <a:cs typeface="Fira Sans Extra Condensed Medium"/>
                  <a:sym typeface="Fira Sans Extra Condensed Medium"/>
                </a:rPr>
                <a:t>04</a:t>
              </a:r>
              <a:endParaRPr sz="2400">
                <a:solidFill>
                  <a:srgbClr val="FFFFFF"/>
                </a:solidFill>
              </a:endParaRPr>
            </a:p>
          </p:txBody>
        </p:sp>
        <p:sp>
          <p:nvSpPr>
            <p:cNvPr id="220" name="Google Shape;1161;p36">
              <a:extLst>
                <a:ext uri="{FF2B5EF4-FFF2-40B4-BE49-F238E27FC236}">
                  <a16:creationId xmlns:a16="http://schemas.microsoft.com/office/drawing/2014/main" xmlns="" id="{7E98891D-D9D8-44E9-8C4E-A499A59EEB79}"/>
                </a:ext>
              </a:extLst>
            </p:cNvPr>
            <p:cNvSpPr txBox="1"/>
            <p:nvPr/>
          </p:nvSpPr>
          <p:spPr>
            <a:xfrm>
              <a:off x="5094514" y="3354213"/>
              <a:ext cx="2443523" cy="891800"/>
            </a:xfrm>
            <a:prstGeom prst="rect">
              <a:avLst/>
            </a:prstGeom>
            <a:noFill/>
            <a:ln>
              <a:noFill/>
            </a:ln>
          </p:spPr>
          <p:txBody>
            <a:bodyPr spcFirstLastPara="1" wrap="square" lIns="121900" tIns="121900" rIns="121900" bIns="121900" anchor="ctr" anchorCtr="0">
              <a:noAutofit/>
            </a:bodyPr>
            <a:lstStyle/>
            <a:p>
              <a:pPr lvl="0" algn="ctr"/>
              <a:r>
                <a:rPr lang="en-US" sz="2133" b="1" dirty="0" err="1">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Kayakalp</a:t>
              </a:r>
              <a:r>
                <a:rPr lang="en-US" sz="2133" b="1"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 score</a:t>
              </a:r>
              <a:endParaRPr sz="2133" b="1"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endParaRPr>
            </a:p>
          </p:txBody>
        </p:sp>
      </p:grpSp>
    </p:spTree>
    <p:extLst>
      <p:ext uri="{BB962C8B-B14F-4D97-AF65-F5344CB8AC3E}">
        <p14:creationId xmlns:p14="http://schemas.microsoft.com/office/powerpoint/2010/main" xmlns="" val="32442456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000"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75</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325530" y="79685"/>
            <a:ext cx="5574535" cy="6778315"/>
            <a:chOff x="6096000" y="119550"/>
            <a:chExt cx="5574535"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District Hospital: - In all States/UTs, the top ranked DH will get best ‘eco-friendly’ award 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marL="457189" indent="-457189" algn="just">
                <a:lnSpc>
                  <a:spcPct val="107000"/>
                </a:lnSpc>
                <a:spcAft>
                  <a:spcPts val="1067"/>
                </a:spcAft>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CHC/SDH Award: - In all States/UTs, the top ranked CHC/SDH will receive an ‘eco-friendly’ award in CHC/SDH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74</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48" name="TextBox 147">
            <a:extLst>
              <a:ext uri="{FF2B5EF4-FFF2-40B4-BE49-F238E27FC236}">
                <a16:creationId xmlns:a16="http://schemas.microsoft.com/office/drawing/2014/main" xmlns="" id="{00C01633-6263-4E52-A20C-DB2E3A3AE741}"/>
              </a:ext>
            </a:extLst>
          </p:cNvPr>
          <p:cNvSpPr txBox="1"/>
          <p:nvPr/>
        </p:nvSpPr>
        <p:spPr>
          <a:xfrm>
            <a:off x="821495" y="300370"/>
            <a:ext cx="8322505" cy="400110"/>
          </a:xfrm>
          <a:prstGeom prst="rect">
            <a:avLst/>
          </a:prstGeom>
          <a:noFill/>
        </p:spPr>
        <p:txBody>
          <a:bodyPr wrap="square">
            <a:spAutoFit/>
          </a:bodyPr>
          <a:lstStyle/>
          <a:p>
            <a:r>
              <a:rPr lang="en-US" sz="2000" b="1" dirty="0">
                <a:latin typeface="Cambria" panose="02040503050406030204" pitchFamily="18" charset="0"/>
                <a:ea typeface="Cambria" panose="02040503050406030204" pitchFamily="18" charset="0"/>
              </a:rPr>
              <a:t>Thematic wise score card</a:t>
            </a:r>
            <a:endParaRPr lang="en-IN" sz="2000" b="1" dirty="0">
              <a:latin typeface="Cambria" panose="02040503050406030204" pitchFamily="18" charset="0"/>
              <a:ea typeface="Cambria" panose="02040503050406030204" pitchFamily="18" charset="0"/>
            </a:endParaRPr>
          </a:p>
        </p:txBody>
      </p:sp>
      <p:pic>
        <p:nvPicPr>
          <p:cNvPr id="154" name="Picture 153">
            <a:extLst>
              <a:ext uri="{FF2B5EF4-FFF2-40B4-BE49-F238E27FC236}">
                <a16:creationId xmlns:a16="http://schemas.microsoft.com/office/drawing/2014/main" xmlns="" id="{9BCF2EA5-6875-420A-A630-617408B7438C}"/>
              </a:ext>
            </a:extLst>
          </p:cNvPr>
          <p:cNvPicPr>
            <a:picLocks noChangeAspect="1"/>
          </p:cNvPicPr>
          <p:nvPr/>
        </p:nvPicPr>
        <p:blipFill rotWithShape="1">
          <a:blip r:embed="rId3"/>
          <a:srcRect l="6583" t="32697" r="25001" b="6511"/>
          <a:stretch/>
        </p:blipFill>
        <p:spPr>
          <a:xfrm>
            <a:off x="697416" y="866530"/>
            <a:ext cx="4939076" cy="3384922"/>
          </a:xfrm>
          <a:prstGeom prst="rect">
            <a:avLst/>
          </a:prstGeom>
        </p:spPr>
      </p:pic>
      <p:pic>
        <p:nvPicPr>
          <p:cNvPr id="155" name="Picture 154">
            <a:extLst>
              <a:ext uri="{FF2B5EF4-FFF2-40B4-BE49-F238E27FC236}">
                <a16:creationId xmlns:a16="http://schemas.microsoft.com/office/drawing/2014/main" xmlns="" id="{E70AA38A-3C64-4574-8AA9-5F4BAA235DE5}"/>
              </a:ext>
            </a:extLst>
          </p:cNvPr>
          <p:cNvPicPr>
            <a:picLocks noChangeAspect="1"/>
          </p:cNvPicPr>
          <p:nvPr/>
        </p:nvPicPr>
        <p:blipFill rotWithShape="1">
          <a:blip r:embed="rId4"/>
          <a:srcRect l="6334" t="32061" r="24333" b="30665"/>
          <a:stretch/>
        </p:blipFill>
        <p:spPr>
          <a:xfrm>
            <a:off x="701159" y="4297492"/>
            <a:ext cx="4939075" cy="2267923"/>
          </a:xfrm>
          <a:prstGeom prst="rect">
            <a:avLst/>
          </a:prstGeom>
        </p:spPr>
      </p:pic>
      <p:graphicFrame>
        <p:nvGraphicFramePr>
          <p:cNvPr id="12" name="Table 12">
            <a:extLst>
              <a:ext uri="{FF2B5EF4-FFF2-40B4-BE49-F238E27FC236}">
                <a16:creationId xmlns:a16="http://schemas.microsoft.com/office/drawing/2014/main" xmlns="" id="{8035BB4E-7289-4229-A222-3CF0C3307E2B}"/>
              </a:ext>
            </a:extLst>
          </p:cNvPr>
          <p:cNvGraphicFramePr>
            <a:graphicFrameLocks noGrp="1"/>
          </p:cNvGraphicFramePr>
          <p:nvPr/>
        </p:nvGraphicFramePr>
        <p:xfrm>
          <a:off x="6416768" y="430573"/>
          <a:ext cx="4745103" cy="6256782"/>
        </p:xfrm>
        <a:graphic>
          <a:graphicData uri="http://schemas.openxmlformats.org/drawingml/2006/table">
            <a:tbl>
              <a:tblPr firstRow="1" bandRow="1">
                <a:tableStyleId>{93296810-A885-4BE3-A3E7-6D5BEEA58F35}</a:tableStyleId>
              </a:tblPr>
              <a:tblGrid>
                <a:gridCol w="1581701">
                  <a:extLst>
                    <a:ext uri="{9D8B030D-6E8A-4147-A177-3AD203B41FA5}">
                      <a16:colId xmlns:a16="http://schemas.microsoft.com/office/drawing/2014/main" xmlns="" val="2818507116"/>
                    </a:ext>
                  </a:extLst>
                </a:gridCol>
                <a:gridCol w="1581701">
                  <a:extLst>
                    <a:ext uri="{9D8B030D-6E8A-4147-A177-3AD203B41FA5}">
                      <a16:colId xmlns:a16="http://schemas.microsoft.com/office/drawing/2014/main" xmlns="" val="3050201548"/>
                    </a:ext>
                  </a:extLst>
                </a:gridCol>
                <a:gridCol w="1581701">
                  <a:extLst>
                    <a:ext uri="{9D8B030D-6E8A-4147-A177-3AD203B41FA5}">
                      <a16:colId xmlns:a16="http://schemas.microsoft.com/office/drawing/2014/main" xmlns="" val="1459557901"/>
                    </a:ext>
                  </a:extLst>
                </a:gridCol>
              </a:tblGrid>
              <a:tr h="331875">
                <a:tc gridSpan="3">
                  <a:txBody>
                    <a:bodyPr/>
                    <a:lstStyle/>
                    <a:p>
                      <a:pPr algn="ctr">
                        <a:lnSpc>
                          <a:spcPct val="115000"/>
                        </a:lnSpc>
                      </a:pPr>
                      <a:r>
                        <a:rPr lang="en-IN" sz="2100" dirty="0">
                          <a:solidFill>
                            <a:schemeClr val="tx1"/>
                          </a:solidFill>
                          <a:effectLst/>
                          <a:latin typeface="Cambria" panose="02040503050406030204" pitchFamily="18" charset="0"/>
                          <a:ea typeface="Cambria" panose="02040503050406030204" pitchFamily="18" charset="0"/>
                        </a:rPr>
                        <a:t>H. Eco-friendly facility</a:t>
                      </a:r>
                      <a:endParaRPr lang="en-IN" sz="2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nchor="b"/>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1940854972"/>
                  </a:ext>
                </a:extLst>
              </a:tr>
              <a:tr h="1057466">
                <a:tc>
                  <a:txBody>
                    <a:bodyPr/>
                    <a:lstStyle/>
                    <a:p>
                      <a:pPr algn="ctr">
                        <a:lnSpc>
                          <a:spcPct val="115000"/>
                        </a:lnSpc>
                      </a:pPr>
                      <a:r>
                        <a:rPr lang="en-IN" sz="2100" dirty="0">
                          <a:solidFill>
                            <a:schemeClr val="tx1"/>
                          </a:solidFill>
                          <a:effectLst/>
                          <a:latin typeface="Cambria" panose="02040503050406030204" pitchFamily="18" charset="0"/>
                          <a:ea typeface="Cambria" panose="02040503050406030204" pitchFamily="18" charset="0"/>
                        </a:rPr>
                        <a:t>H1</a:t>
                      </a:r>
                      <a:endParaRPr lang="en-IN" sz="2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nchor="b"/>
                </a:tc>
                <a:tc>
                  <a:txBody>
                    <a:bodyPr/>
                    <a:lstStyle/>
                    <a:p>
                      <a:pPr algn="ctr">
                        <a:lnSpc>
                          <a:spcPct val="115000"/>
                        </a:lnSpc>
                      </a:pPr>
                      <a:r>
                        <a:rPr lang="en-IN" sz="2100" dirty="0">
                          <a:solidFill>
                            <a:schemeClr val="tx1"/>
                          </a:solidFill>
                          <a:effectLst/>
                          <a:latin typeface="Cambria" panose="02040503050406030204" pitchFamily="18" charset="0"/>
                          <a:ea typeface="Cambria" panose="02040503050406030204" pitchFamily="18" charset="0"/>
                        </a:rPr>
                        <a:t>Energy efficient facility</a:t>
                      </a:r>
                      <a:endParaRPr lang="en-IN" sz="2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nchor="b"/>
                </a:tc>
                <a:tc>
                  <a:txBody>
                    <a:bodyPr/>
                    <a:lstStyle/>
                    <a:p>
                      <a:pPr algn="ctr">
                        <a:lnSpc>
                          <a:spcPct val="115000"/>
                        </a:lnSpc>
                      </a:pPr>
                      <a:r>
                        <a:rPr lang="en-IN" sz="2100">
                          <a:solidFill>
                            <a:schemeClr val="tx1"/>
                          </a:solidFill>
                          <a:effectLst/>
                          <a:latin typeface="Cambria" panose="02040503050406030204" pitchFamily="18" charset="0"/>
                          <a:ea typeface="Cambria" panose="02040503050406030204" pitchFamily="18" charset="0"/>
                        </a:rPr>
                        <a:t>20</a:t>
                      </a:r>
                      <a:endParaRPr lang="en-IN" sz="21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nchor="b"/>
                </a:tc>
                <a:extLst>
                  <a:ext uri="{0D108BD9-81ED-4DB2-BD59-A6C34878D82A}">
                    <a16:rowId xmlns:a16="http://schemas.microsoft.com/office/drawing/2014/main" xmlns="" val="1121952077"/>
                  </a:ext>
                </a:extLst>
              </a:tr>
              <a:tr h="1057466">
                <a:tc>
                  <a:txBody>
                    <a:bodyPr/>
                    <a:lstStyle/>
                    <a:p>
                      <a:pPr algn="ctr">
                        <a:lnSpc>
                          <a:spcPct val="115000"/>
                        </a:lnSpc>
                      </a:pPr>
                      <a:r>
                        <a:rPr lang="en-IN" sz="2100" dirty="0">
                          <a:solidFill>
                            <a:schemeClr val="tx1"/>
                          </a:solidFill>
                          <a:effectLst/>
                          <a:latin typeface="Cambria" panose="02040503050406030204" pitchFamily="18" charset="0"/>
                          <a:ea typeface="Cambria" panose="02040503050406030204" pitchFamily="18" charset="0"/>
                        </a:rPr>
                        <a:t>H2</a:t>
                      </a:r>
                      <a:endParaRPr lang="en-IN" sz="2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nchor="b"/>
                </a:tc>
                <a:tc>
                  <a:txBody>
                    <a:bodyPr/>
                    <a:lstStyle/>
                    <a:p>
                      <a:pPr algn="ctr">
                        <a:lnSpc>
                          <a:spcPct val="115000"/>
                        </a:lnSpc>
                      </a:pPr>
                      <a:r>
                        <a:rPr lang="en-IN" sz="2100" dirty="0">
                          <a:solidFill>
                            <a:schemeClr val="tx1"/>
                          </a:solidFill>
                          <a:effectLst/>
                          <a:latin typeface="Cambria" panose="02040503050406030204" pitchFamily="18" charset="0"/>
                          <a:ea typeface="Cambria" panose="02040503050406030204" pitchFamily="18" charset="0"/>
                        </a:rPr>
                        <a:t>Air and Noise pollution</a:t>
                      </a:r>
                      <a:endParaRPr lang="en-IN" sz="2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nchor="b"/>
                </a:tc>
                <a:tc>
                  <a:txBody>
                    <a:bodyPr/>
                    <a:lstStyle/>
                    <a:p>
                      <a:pPr algn="ctr">
                        <a:lnSpc>
                          <a:spcPct val="115000"/>
                        </a:lnSpc>
                      </a:pPr>
                      <a:r>
                        <a:rPr lang="en-IN" sz="2100">
                          <a:solidFill>
                            <a:schemeClr val="tx1"/>
                          </a:solidFill>
                          <a:effectLst/>
                          <a:latin typeface="Cambria" panose="02040503050406030204" pitchFamily="18" charset="0"/>
                          <a:ea typeface="Cambria" panose="02040503050406030204" pitchFamily="18" charset="0"/>
                        </a:rPr>
                        <a:t>20</a:t>
                      </a:r>
                      <a:endParaRPr lang="en-IN" sz="21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nchor="b"/>
                </a:tc>
                <a:extLst>
                  <a:ext uri="{0D108BD9-81ED-4DB2-BD59-A6C34878D82A}">
                    <a16:rowId xmlns:a16="http://schemas.microsoft.com/office/drawing/2014/main" xmlns="" val="2939214559"/>
                  </a:ext>
                </a:extLst>
              </a:tr>
              <a:tr h="1420262">
                <a:tc>
                  <a:txBody>
                    <a:bodyPr/>
                    <a:lstStyle/>
                    <a:p>
                      <a:pPr algn="ctr">
                        <a:lnSpc>
                          <a:spcPct val="115000"/>
                        </a:lnSpc>
                      </a:pPr>
                      <a:r>
                        <a:rPr lang="en-IN" sz="2100" dirty="0">
                          <a:solidFill>
                            <a:schemeClr val="tx1"/>
                          </a:solidFill>
                          <a:effectLst/>
                          <a:latin typeface="Cambria" panose="02040503050406030204" pitchFamily="18" charset="0"/>
                          <a:ea typeface="Cambria" panose="02040503050406030204" pitchFamily="18" charset="0"/>
                        </a:rPr>
                        <a:t>H3</a:t>
                      </a:r>
                      <a:endParaRPr lang="en-IN" sz="2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nchor="b"/>
                </a:tc>
                <a:tc>
                  <a:txBody>
                    <a:bodyPr/>
                    <a:lstStyle/>
                    <a:p>
                      <a:pPr algn="ctr">
                        <a:lnSpc>
                          <a:spcPct val="115000"/>
                        </a:lnSpc>
                      </a:pPr>
                      <a:r>
                        <a:rPr lang="en-IN" sz="2100" dirty="0">
                          <a:solidFill>
                            <a:schemeClr val="tx1"/>
                          </a:solidFill>
                          <a:effectLst/>
                          <a:latin typeface="Cambria" panose="02040503050406030204" pitchFamily="18" charset="0"/>
                          <a:ea typeface="Cambria" panose="02040503050406030204" pitchFamily="18" charset="0"/>
                        </a:rPr>
                        <a:t>Reduce, re use and recycle the waste</a:t>
                      </a:r>
                      <a:endParaRPr lang="en-IN" sz="2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nchor="b"/>
                </a:tc>
                <a:tc>
                  <a:txBody>
                    <a:bodyPr/>
                    <a:lstStyle/>
                    <a:p>
                      <a:pPr algn="ctr">
                        <a:lnSpc>
                          <a:spcPct val="115000"/>
                        </a:lnSpc>
                      </a:pPr>
                      <a:r>
                        <a:rPr lang="en-IN" sz="2100" dirty="0">
                          <a:solidFill>
                            <a:schemeClr val="tx1"/>
                          </a:solidFill>
                          <a:effectLst/>
                          <a:latin typeface="Cambria" panose="02040503050406030204" pitchFamily="18" charset="0"/>
                          <a:ea typeface="Cambria" panose="02040503050406030204" pitchFamily="18" charset="0"/>
                        </a:rPr>
                        <a:t>20</a:t>
                      </a:r>
                      <a:endParaRPr lang="en-IN" sz="2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nchor="b"/>
                </a:tc>
                <a:extLst>
                  <a:ext uri="{0D108BD9-81ED-4DB2-BD59-A6C34878D82A}">
                    <a16:rowId xmlns:a16="http://schemas.microsoft.com/office/drawing/2014/main" xmlns="" val="980238820"/>
                  </a:ext>
                </a:extLst>
              </a:tr>
              <a:tr h="1420262">
                <a:tc>
                  <a:txBody>
                    <a:bodyPr/>
                    <a:lstStyle/>
                    <a:p>
                      <a:pPr algn="ctr">
                        <a:lnSpc>
                          <a:spcPct val="115000"/>
                        </a:lnSpc>
                      </a:pPr>
                      <a:r>
                        <a:rPr lang="en-IN" sz="2100" dirty="0">
                          <a:solidFill>
                            <a:schemeClr val="tx1"/>
                          </a:solidFill>
                          <a:effectLst/>
                          <a:latin typeface="Cambria" panose="02040503050406030204" pitchFamily="18" charset="0"/>
                          <a:ea typeface="Cambria" panose="02040503050406030204" pitchFamily="18" charset="0"/>
                        </a:rPr>
                        <a:t>H4</a:t>
                      </a:r>
                      <a:endParaRPr lang="en-IN" sz="2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nchor="b"/>
                </a:tc>
                <a:tc>
                  <a:txBody>
                    <a:bodyPr/>
                    <a:lstStyle/>
                    <a:p>
                      <a:pPr algn="ctr">
                        <a:lnSpc>
                          <a:spcPct val="115000"/>
                        </a:lnSpc>
                      </a:pPr>
                      <a:r>
                        <a:rPr lang="en-IN" sz="2100" dirty="0">
                          <a:solidFill>
                            <a:schemeClr val="tx1"/>
                          </a:solidFill>
                          <a:effectLst/>
                          <a:latin typeface="Cambria" panose="02040503050406030204" pitchFamily="18" charset="0"/>
                          <a:ea typeface="Cambria" panose="02040503050406030204" pitchFamily="18" charset="0"/>
                        </a:rPr>
                        <a:t>Save earth and environment</a:t>
                      </a:r>
                      <a:endParaRPr lang="en-IN" sz="2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nchor="b"/>
                </a:tc>
                <a:tc>
                  <a:txBody>
                    <a:bodyPr/>
                    <a:lstStyle/>
                    <a:p>
                      <a:pPr algn="ctr">
                        <a:lnSpc>
                          <a:spcPct val="115000"/>
                        </a:lnSpc>
                      </a:pPr>
                      <a:r>
                        <a:rPr lang="en-IN" sz="2100" dirty="0">
                          <a:solidFill>
                            <a:schemeClr val="tx1"/>
                          </a:solidFill>
                          <a:effectLst/>
                          <a:latin typeface="Cambria" panose="02040503050406030204" pitchFamily="18" charset="0"/>
                          <a:ea typeface="Cambria" panose="02040503050406030204" pitchFamily="18" charset="0"/>
                        </a:rPr>
                        <a:t>20</a:t>
                      </a:r>
                      <a:endParaRPr lang="en-IN" sz="2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nchor="b"/>
                </a:tc>
                <a:extLst>
                  <a:ext uri="{0D108BD9-81ED-4DB2-BD59-A6C34878D82A}">
                    <a16:rowId xmlns:a16="http://schemas.microsoft.com/office/drawing/2014/main" xmlns="" val="3674033054"/>
                  </a:ext>
                </a:extLst>
              </a:tr>
              <a:tr h="694670">
                <a:tc>
                  <a:txBody>
                    <a:bodyPr/>
                    <a:lstStyle/>
                    <a:p>
                      <a:pPr algn="ctr">
                        <a:lnSpc>
                          <a:spcPct val="115000"/>
                        </a:lnSpc>
                      </a:pPr>
                      <a:r>
                        <a:rPr lang="en-IN" sz="2100" dirty="0">
                          <a:solidFill>
                            <a:schemeClr val="tx1"/>
                          </a:solidFill>
                          <a:effectLst/>
                          <a:latin typeface="Cambria" panose="02040503050406030204" pitchFamily="18" charset="0"/>
                          <a:ea typeface="Cambria" panose="02040503050406030204" pitchFamily="18" charset="0"/>
                        </a:rPr>
                        <a:t>H5</a:t>
                      </a:r>
                      <a:endParaRPr lang="en-IN" sz="2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nchor="b"/>
                </a:tc>
                <a:tc>
                  <a:txBody>
                    <a:bodyPr/>
                    <a:lstStyle/>
                    <a:p>
                      <a:pPr algn="ctr">
                        <a:lnSpc>
                          <a:spcPct val="115000"/>
                        </a:lnSpc>
                      </a:pPr>
                      <a:r>
                        <a:rPr lang="en-IN" sz="2100">
                          <a:solidFill>
                            <a:schemeClr val="tx1"/>
                          </a:solidFill>
                          <a:effectLst/>
                          <a:latin typeface="Cambria" panose="02040503050406030204" pitchFamily="18" charset="0"/>
                          <a:ea typeface="Cambria" panose="02040503050406030204" pitchFamily="18" charset="0"/>
                        </a:rPr>
                        <a:t>Health and wellbeing</a:t>
                      </a:r>
                      <a:endParaRPr lang="en-IN" sz="21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nchor="b"/>
                </a:tc>
                <a:tc>
                  <a:txBody>
                    <a:bodyPr/>
                    <a:lstStyle/>
                    <a:p>
                      <a:pPr algn="ctr">
                        <a:lnSpc>
                          <a:spcPct val="115000"/>
                        </a:lnSpc>
                      </a:pPr>
                      <a:r>
                        <a:rPr lang="en-IN" sz="2100" dirty="0">
                          <a:solidFill>
                            <a:schemeClr val="tx1"/>
                          </a:solidFill>
                          <a:effectLst/>
                          <a:latin typeface="Cambria" panose="02040503050406030204" pitchFamily="18" charset="0"/>
                          <a:ea typeface="Cambria" panose="02040503050406030204" pitchFamily="18" charset="0"/>
                        </a:rPr>
                        <a:t>20</a:t>
                      </a:r>
                      <a:endParaRPr lang="en-IN" sz="2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nchor="b"/>
                </a:tc>
                <a:extLst>
                  <a:ext uri="{0D108BD9-81ED-4DB2-BD59-A6C34878D82A}">
                    <a16:rowId xmlns:a16="http://schemas.microsoft.com/office/drawing/2014/main" xmlns="" val="2099979668"/>
                  </a:ext>
                </a:extLst>
              </a:tr>
            </a:tbl>
          </a:graphicData>
        </a:graphic>
      </p:graphicFrame>
    </p:spTree>
    <p:extLst>
      <p:ext uri="{BB962C8B-B14F-4D97-AF65-F5344CB8AC3E}">
        <p14:creationId xmlns:p14="http://schemas.microsoft.com/office/powerpoint/2010/main" xmlns="" val="21316438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000"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77</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325530" y="79685"/>
            <a:ext cx="5574535" cy="6778315"/>
            <a:chOff x="6096000" y="119550"/>
            <a:chExt cx="5574535"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District Hospital: - In all States/UTs, the top ranked DH will get best ‘eco-friendly’ award 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marL="457189" indent="-457189" algn="just">
                <a:lnSpc>
                  <a:spcPct val="107000"/>
                </a:lnSpc>
                <a:spcAft>
                  <a:spcPts val="1067"/>
                </a:spcAft>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CHC/SDH Award: - In all States/UTs, the top ranked CHC/SDH will receive an ‘eco-friendly’ award in CHC/SDH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76</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48" name="TextBox 147">
            <a:extLst>
              <a:ext uri="{FF2B5EF4-FFF2-40B4-BE49-F238E27FC236}">
                <a16:creationId xmlns:a16="http://schemas.microsoft.com/office/drawing/2014/main" xmlns="" id="{00C01633-6263-4E52-A20C-DB2E3A3AE741}"/>
              </a:ext>
            </a:extLst>
          </p:cNvPr>
          <p:cNvSpPr txBox="1"/>
          <p:nvPr/>
        </p:nvSpPr>
        <p:spPr>
          <a:xfrm>
            <a:off x="821495" y="300370"/>
            <a:ext cx="8322505" cy="400110"/>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Kayakalp</a:t>
            </a:r>
            <a:r>
              <a:rPr lang="en-US" sz="2000" b="1" dirty="0">
                <a:latin typeface="Cambria" panose="02040503050406030204" pitchFamily="18" charset="0"/>
                <a:ea typeface="Cambria" panose="02040503050406030204" pitchFamily="18" charset="0"/>
              </a:rPr>
              <a:t> overall score card</a:t>
            </a:r>
            <a:endParaRPr lang="en-IN" sz="2000" b="1" dirty="0">
              <a:latin typeface="Cambria" panose="02040503050406030204" pitchFamily="18" charset="0"/>
              <a:ea typeface="Cambria" panose="02040503050406030204" pitchFamily="18" charset="0"/>
            </a:endParaRPr>
          </a:p>
        </p:txBody>
      </p:sp>
      <p:pic>
        <p:nvPicPr>
          <p:cNvPr id="154" name="Picture 153">
            <a:extLst>
              <a:ext uri="{FF2B5EF4-FFF2-40B4-BE49-F238E27FC236}">
                <a16:creationId xmlns:a16="http://schemas.microsoft.com/office/drawing/2014/main" xmlns="" id="{9BCF2EA5-6875-420A-A630-617408B7438C}"/>
              </a:ext>
            </a:extLst>
          </p:cNvPr>
          <p:cNvPicPr>
            <a:picLocks noChangeAspect="1"/>
          </p:cNvPicPr>
          <p:nvPr/>
        </p:nvPicPr>
        <p:blipFill rotWithShape="1">
          <a:blip r:embed="rId3"/>
          <a:srcRect l="6583" t="32697" r="25001" b="6511"/>
          <a:stretch/>
        </p:blipFill>
        <p:spPr>
          <a:xfrm>
            <a:off x="727191" y="853467"/>
            <a:ext cx="4908501" cy="3397747"/>
          </a:xfrm>
          <a:prstGeom prst="rect">
            <a:avLst/>
          </a:prstGeom>
        </p:spPr>
      </p:pic>
      <p:pic>
        <p:nvPicPr>
          <p:cNvPr id="155" name="Picture 154">
            <a:extLst>
              <a:ext uri="{FF2B5EF4-FFF2-40B4-BE49-F238E27FC236}">
                <a16:creationId xmlns:a16="http://schemas.microsoft.com/office/drawing/2014/main" xmlns="" id="{E70AA38A-3C64-4574-8AA9-5F4BAA235DE5}"/>
              </a:ext>
            </a:extLst>
          </p:cNvPr>
          <p:cNvPicPr>
            <a:picLocks noChangeAspect="1"/>
          </p:cNvPicPr>
          <p:nvPr/>
        </p:nvPicPr>
        <p:blipFill rotWithShape="1">
          <a:blip r:embed="rId4"/>
          <a:srcRect l="6334" t="32061" r="24333" b="30665"/>
          <a:stretch/>
        </p:blipFill>
        <p:spPr>
          <a:xfrm>
            <a:off x="733188" y="4289707"/>
            <a:ext cx="4908501" cy="2267923"/>
          </a:xfrm>
          <a:prstGeom prst="rect">
            <a:avLst/>
          </a:prstGeom>
        </p:spPr>
      </p:pic>
      <p:pic>
        <p:nvPicPr>
          <p:cNvPr id="156" name="Picture 155">
            <a:extLst>
              <a:ext uri="{FF2B5EF4-FFF2-40B4-BE49-F238E27FC236}">
                <a16:creationId xmlns:a16="http://schemas.microsoft.com/office/drawing/2014/main" xmlns="" id="{91CB59FF-ABF0-470E-8423-3AC4605EA8D1}"/>
              </a:ext>
            </a:extLst>
          </p:cNvPr>
          <p:cNvPicPr>
            <a:picLocks noChangeAspect="1"/>
          </p:cNvPicPr>
          <p:nvPr/>
        </p:nvPicPr>
        <p:blipFill rotWithShape="1">
          <a:blip r:embed="rId5"/>
          <a:srcRect l="2747" t="32552" r="21538" b="6436"/>
          <a:stretch/>
        </p:blipFill>
        <p:spPr>
          <a:xfrm>
            <a:off x="6410197" y="583273"/>
            <a:ext cx="4765803" cy="5479490"/>
          </a:xfrm>
          <a:prstGeom prst="rect">
            <a:avLst/>
          </a:prstGeom>
        </p:spPr>
      </p:pic>
      <p:sp>
        <p:nvSpPr>
          <p:cNvPr id="157" name="Arrow: Curved Down 156">
            <a:extLst>
              <a:ext uri="{FF2B5EF4-FFF2-40B4-BE49-F238E27FC236}">
                <a16:creationId xmlns:a16="http://schemas.microsoft.com/office/drawing/2014/main" xmlns="" id="{4595DEC7-F881-44AD-9FD8-2B7CA1FE5713}"/>
              </a:ext>
            </a:extLst>
          </p:cNvPr>
          <p:cNvSpPr/>
          <p:nvPr/>
        </p:nvSpPr>
        <p:spPr>
          <a:xfrm rot="19482337" flipV="1">
            <a:off x="4549240" y="3921957"/>
            <a:ext cx="4502317" cy="1326753"/>
          </a:xfrm>
          <a:prstGeom prst="curvedDownArrow">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sz="2400">
              <a:solidFill>
                <a:schemeClr val="tx1"/>
              </a:solidFill>
            </a:endParaRPr>
          </a:p>
        </p:txBody>
      </p:sp>
    </p:spTree>
    <p:extLst>
      <p:ext uri="{BB962C8B-B14F-4D97-AF65-F5344CB8AC3E}">
        <p14:creationId xmlns:p14="http://schemas.microsoft.com/office/powerpoint/2010/main" xmlns="" val="143154209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29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79</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325530" y="79685"/>
            <a:ext cx="5574535" cy="6778315"/>
            <a:chOff x="6096000" y="119550"/>
            <a:chExt cx="5574535"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District Hospital: - In all States/UTs, the top ranked DH will get best ‘eco-friendly’ award 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marL="457189" indent="-457189" algn="just">
                <a:lnSpc>
                  <a:spcPct val="107000"/>
                </a:lnSpc>
                <a:spcAft>
                  <a:spcPts val="1067"/>
                </a:spcAft>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CHC/SDH Award: - In all States/UTs, the top ranked CHC/SDH will receive an ‘eco-friendly’ award in CHC/SDH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latin typeface="Cambria" panose="02040503050406030204" pitchFamily="18" charset="0"/>
                  <a:ea typeface="Cambria" panose="02040503050406030204" pitchFamily="18" charset="0"/>
                </a:rPr>
                <a:t>B. Eligibility criteria: </a:t>
              </a:r>
              <a:r>
                <a:rPr lang="en-US" sz="1800" dirty="0">
                  <a:latin typeface="Cambria" panose="02040503050406030204" pitchFamily="18" charset="0"/>
                  <a:ea typeface="Calibri" panose="020F0502020204030204" pitchFamily="34" charset="0"/>
                  <a:cs typeface="Times New Roman" panose="02020603050405020304" pitchFamily="18" charset="0"/>
                </a:rPr>
                <a:t>at least 70% ‘’eco-friendly’’ score under the </a:t>
              </a:r>
              <a:r>
                <a:rPr lang="en-US" sz="1800" dirty="0" err="1">
                  <a:latin typeface="Cambria" panose="02040503050406030204" pitchFamily="18" charset="0"/>
                  <a:ea typeface="Calibri" panose="020F0502020204030204" pitchFamily="34" charset="0"/>
                  <a:cs typeface="Times New Roman" panose="02020603050405020304" pitchFamily="18" charset="0"/>
                </a:rPr>
                <a:t>Kayakalp</a:t>
              </a:r>
              <a:r>
                <a:rPr lang="en-US" sz="1800" dirty="0">
                  <a:latin typeface="Cambria" panose="02040503050406030204" pitchFamily="18" charset="0"/>
                  <a:ea typeface="Calibri" panose="020F0502020204030204" pitchFamily="34" charset="0"/>
                  <a:cs typeface="Times New Roman" panose="02020603050405020304" pitchFamily="18" charset="0"/>
                </a:rPr>
                <a:t> during </a:t>
              </a:r>
              <a:r>
                <a:rPr lang="en-US" sz="1800" b="1" i="1" dirty="0">
                  <a:latin typeface="Cambria" panose="02040503050406030204" pitchFamily="18" charset="0"/>
                  <a:ea typeface="Calibri" panose="020F0502020204030204" pitchFamily="34" charset="0"/>
                  <a:cs typeface="Times New Roman" panose="02020603050405020304" pitchFamily="18" charset="0"/>
                </a:rPr>
                <a:t>external assessment</a:t>
              </a:r>
              <a:r>
                <a:rPr lang="en-US" sz="1800" dirty="0">
                  <a:latin typeface="Cambria" panose="02040503050406030204" pitchFamily="18" charset="0"/>
                  <a:ea typeface="Calibri" panose="020F0502020204030204" pitchFamily="34" charset="0"/>
                  <a:cs typeface="Times New Roman" panose="02020603050405020304" pitchFamily="18" charset="0"/>
                </a:rPr>
                <a:t>.</a:t>
              </a:r>
              <a:endParaRPr lang="en-US" dirty="0"/>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78</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48" name="TextBox 147">
            <a:extLst>
              <a:ext uri="{FF2B5EF4-FFF2-40B4-BE49-F238E27FC236}">
                <a16:creationId xmlns:a16="http://schemas.microsoft.com/office/drawing/2014/main" xmlns="" id="{00C01633-6263-4E52-A20C-DB2E3A3AE741}"/>
              </a:ext>
            </a:extLst>
          </p:cNvPr>
          <p:cNvSpPr txBox="1"/>
          <p:nvPr/>
        </p:nvSpPr>
        <p:spPr>
          <a:xfrm>
            <a:off x="821495" y="300370"/>
            <a:ext cx="8322505" cy="400110"/>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Kayakalp</a:t>
            </a:r>
            <a:r>
              <a:rPr lang="en-US" sz="2000" b="1" dirty="0">
                <a:latin typeface="Cambria" panose="02040503050406030204" pitchFamily="18" charset="0"/>
                <a:ea typeface="Cambria" panose="02040503050406030204" pitchFamily="18" charset="0"/>
              </a:rPr>
              <a:t> overall score card</a:t>
            </a:r>
            <a:endParaRPr lang="en-IN" sz="2000" b="1" dirty="0">
              <a:latin typeface="Cambria" panose="02040503050406030204" pitchFamily="18" charset="0"/>
              <a:ea typeface="Cambria" panose="02040503050406030204" pitchFamily="18" charset="0"/>
            </a:endParaRPr>
          </a:p>
        </p:txBody>
      </p:sp>
      <p:pic>
        <p:nvPicPr>
          <p:cNvPr id="151" name="Picture 150">
            <a:extLst>
              <a:ext uri="{FF2B5EF4-FFF2-40B4-BE49-F238E27FC236}">
                <a16:creationId xmlns:a16="http://schemas.microsoft.com/office/drawing/2014/main" xmlns="" id="{43BEC470-4DB0-4FA5-8A4C-F44C4C17E35E}"/>
              </a:ext>
            </a:extLst>
          </p:cNvPr>
          <p:cNvPicPr>
            <a:picLocks noChangeAspect="1"/>
          </p:cNvPicPr>
          <p:nvPr/>
        </p:nvPicPr>
        <p:blipFill rotWithShape="1">
          <a:blip r:embed="rId3"/>
          <a:srcRect l="22682" t="34081" r="24812" b="39361"/>
          <a:stretch/>
        </p:blipFill>
        <p:spPr>
          <a:xfrm>
            <a:off x="585740" y="1268977"/>
            <a:ext cx="4948347" cy="4353823"/>
          </a:xfrm>
          <a:prstGeom prst="rect">
            <a:avLst/>
          </a:prstGeom>
        </p:spPr>
      </p:pic>
      <p:pic>
        <p:nvPicPr>
          <p:cNvPr id="152" name="Picture 151">
            <a:extLst>
              <a:ext uri="{FF2B5EF4-FFF2-40B4-BE49-F238E27FC236}">
                <a16:creationId xmlns:a16="http://schemas.microsoft.com/office/drawing/2014/main" xmlns="" id="{E7067BC2-154D-437C-98BC-4ABFDCEBF103}"/>
              </a:ext>
            </a:extLst>
          </p:cNvPr>
          <p:cNvPicPr>
            <a:picLocks noChangeAspect="1"/>
          </p:cNvPicPr>
          <p:nvPr/>
        </p:nvPicPr>
        <p:blipFill rotWithShape="1">
          <a:blip r:embed="rId4"/>
          <a:srcRect l="2747" t="32552" r="21538" b="6436"/>
          <a:stretch/>
        </p:blipFill>
        <p:spPr>
          <a:xfrm>
            <a:off x="6246749" y="720771"/>
            <a:ext cx="4872856" cy="5340923"/>
          </a:xfrm>
          <a:prstGeom prst="rect">
            <a:avLst/>
          </a:prstGeom>
        </p:spPr>
      </p:pic>
      <p:sp>
        <p:nvSpPr>
          <p:cNvPr id="153" name="Arrow: Curved Down 152">
            <a:extLst>
              <a:ext uri="{FF2B5EF4-FFF2-40B4-BE49-F238E27FC236}">
                <a16:creationId xmlns:a16="http://schemas.microsoft.com/office/drawing/2014/main" xmlns="" id="{FC595B83-0BAE-4AF9-8C4C-0A778A5A9631}"/>
              </a:ext>
            </a:extLst>
          </p:cNvPr>
          <p:cNvSpPr/>
          <p:nvPr/>
        </p:nvSpPr>
        <p:spPr>
          <a:xfrm rot="19482337" flipV="1">
            <a:off x="5528114" y="3793322"/>
            <a:ext cx="4522535" cy="1322280"/>
          </a:xfrm>
          <a:prstGeom prst="curvedDownArrow">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sz="2400">
              <a:solidFill>
                <a:schemeClr val="tx1"/>
              </a:solidFill>
            </a:endParaRPr>
          </a:p>
        </p:txBody>
      </p:sp>
    </p:spTree>
    <p:extLst>
      <p:ext uri="{BB962C8B-B14F-4D97-AF65-F5344CB8AC3E}">
        <p14:creationId xmlns:p14="http://schemas.microsoft.com/office/powerpoint/2010/main" xmlns="" val="2494550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4212"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81</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325530" y="89210"/>
            <a:ext cx="5574535" cy="6778315"/>
            <a:chOff x="6096000" y="119550"/>
            <a:chExt cx="5574535"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District Hospital: - In all States/UTs, the top ranked DH will get best ‘eco-friendly’ award 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marL="457189" indent="-457189" algn="just">
                <a:lnSpc>
                  <a:spcPct val="107000"/>
                </a:lnSpc>
                <a:spcAft>
                  <a:spcPts val="1067"/>
                </a:spcAft>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CHC/SDH Award: - In all States/UTs, the top ranked CHC/SDH will receive an ‘eco-friendly’ award in CHC/SDH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latin typeface="Cambria" panose="02040503050406030204" pitchFamily="18" charset="0"/>
                  <a:ea typeface="Calibri" panose="020F0502020204030204" pitchFamily="34" charset="0"/>
                  <a:cs typeface="Times New Roman" panose="02020603050405020304" pitchFamily="18" charset="0"/>
                </a:rPr>
                <a:t>.</a:t>
              </a:r>
              <a:endParaRPr lang="en-US" dirty="0"/>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80</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48" name="TextBox 147">
            <a:extLst>
              <a:ext uri="{FF2B5EF4-FFF2-40B4-BE49-F238E27FC236}">
                <a16:creationId xmlns:a16="http://schemas.microsoft.com/office/drawing/2014/main" xmlns="" id="{00C01633-6263-4E52-A20C-DB2E3A3AE741}"/>
              </a:ext>
            </a:extLst>
          </p:cNvPr>
          <p:cNvSpPr txBox="1"/>
          <p:nvPr/>
        </p:nvSpPr>
        <p:spPr>
          <a:xfrm>
            <a:off x="821495" y="300370"/>
            <a:ext cx="8322505" cy="400110"/>
          </a:xfrm>
          <a:prstGeom prst="rect">
            <a:avLst/>
          </a:prstGeom>
          <a:noFill/>
        </p:spPr>
        <p:txBody>
          <a:bodyPr wrap="square">
            <a:spAutoFit/>
          </a:bodyPr>
          <a:lstStyle/>
          <a:p>
            <a:r>
              <a:rPr lang="en-US" sz="2000" b="1" dirty="0">
                <a:effectLst/>
                <a:latin typeface="Cambria" panose="02040503050406030204" pitchFamily="18" charset="0"/>
                <a:ea typeface="Calibri" panose="020F0502020204030204" pitchFamily="34" charset="0"/>
                <a:cs typeface="Times New Roman" panose="02020603050405020304" pitchFamily="18" charset="0"/>
              </a:rPr>
              <a:t>Eco-friendly Award scheme</a:t>
            </a:r>
            <a:endParaRPr lang="en-IN" sz="2000" dirty="0"/>
          </a:p>
        </p:txBody>
      </p:sp>
      <p:sp>
        <p:nvSpPr>
          <p:cNvPr id="149" name="TextBox 148">
            <a:extLst>
              <a:ext uri="{FF2B5EF4-FFF2-40B4-BE49-F238E27FC236}">
                <a16:creationId xmlns:a16="http://schemas.microsoft.com/office/drawing/2014/main" xmlns="" id="{255370AF-C56E-4DAB-8DAB-F4B68930EF7A}"/>
              </a:ext>
            </a:extLst>
          </p:cNvPr>
          <p:cNvSpPr txBox="1"/>
          <p:nvPr/>
        </p:nvSpPr>
        <p:spPr>
          <a:xfrm>
            <a:off x="628745" y="992748"/>
            <a:ext cx="4925106" cy="3731663"/>
          </a:xfrm>
          <a:prstGeom prst="rect">
            <a:avLst/>
          </a:prstGeom>
          <a:noFill/>
        </p:spPr>
        <p:txBody>
          <a:bodyPr wrap="square">
            <a:spAutoFit/>
          </a:bodyP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District Hospital: - In all States/UTs, the top ranked DH will get best ‘eco-friendly’ award 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marL="457189" indent="-457189" algn="just">
              <a:lnSpc>
                <a:spcPct val="107000"/>
              </a:lnSpc>
              <a:spcAft>
                <a:spcPts val="1067"/>
              </a:spcAft>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SDH/CHC Award: - In all States/UTs, the top ranked SDH/CHC will receive an ‘eco-friendly’ award in SDH/CHC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latin typeface="Cambria" panose="02040503050406030204" pitchFamily="18" charset="0"/>
                <a:ea typeface="Cambria" panose="02040503050406030204" pitchFamily="18" charset="0"/>
              </a:rPr>
              <a:t>B. Eligibility criteria: </a:t>
            </a:r>
            <a:r>
              <a:rPr lang="en-US" sz="1800" dirty="0">
                <a:latin typeface="Cambria" panose="02040503050406030204" pitchFamily="18" charset="0"/>
                <a:ea typeface="Calibri" panose="020F0502020204030204" pitchFamily="34" charset="0"/>
                <a:cs typeface="Times New Roman" panose="02020603050405020304" pitchFamily="18" charset="0"/>
              </a:rPr>
              <a:t>at least 70% ‘’eco-friendly’’ score under the </a:t>
            </a:r>
            <a:r>
              <a:rPr lang="en-US" sz="1800" dirty="0" err="1">
                <a:latin typeface="Cambria" panose="02040503050406030204" pitchFamily="18" charset="0"/>
                <a:ea typeface="Calibri" panose="020F0502020204030204" pitchFamily="34" charset="0"/>
                <a:cs typeface="Times New Roman" panose="02020603050405020304" pitchFamily="18" charset="0"/>
              </a:rPr>
              <a:t>Kayakalp</a:t>
            </a:r>
            <a:r>
              <a:rPr lang="en-US" sz="1800" dirty="0">
                <a:latin typeface="Cambria" panose="02040503050406030204" pitchFamily="18" charset="0"/>
                <a:ea typeface="Calibri" panose="020F0502020204030204" pitchFamily="34" charset="0"/>
                <a:cs typeface="Times New Roman" panose="02020603050405020304" pitchFamily="18" charset="0"/>
              </a:rPr>
              <a:t> during </a:t>
            </a:r>
            <a:r>
              <a:rPr lang="en-US" sz="1800" b="1" i="1" dirty="0">
                <a:latin typeface="Cambria" panose="02040503050406030204" pitchFamily="18" charset="0"/>
                <a:ea typeface="Calibri" panose="020F0502020204030204" pitchFamily="34" charset="0"/>
                <a:cs typeface="Times New Roman" panose="02020603050405020304" pitchFamily="18" charset="0"/>
              </a:rPr>
              <a:t>external assessment</a:t>
            </a:r>
            <a:r>
              <a:rPr lang="en-US" sz="1800" dirty="0">
                <a:latin typeface="Cambria" panose="02040503050406030204" pitchFamily="18" charset="0"/>
                <a:ea typeface="Calibri" panose="020F0502020204030204" pitchFamily="34" charset="0"/>
                <a:cs typeface="Times New Roman" panose="02020603050405020304" pitchFamily="18" charset="0"/>
              </a:rPr>
              <a:t>.</a:t>
            </a:r>
            <a:endParaRPr lang="en-IN" dirty="0"/>
          </a:p>
        </p:txBody>
      </p:sp>
      <p:sp>
        <p:nvSpPr>
          <p:cNvPr id="150" name="TextBox 149">
            <a:extLst>
              <a:ext uri="{FF2B5EF4-FFF2-40B4-BE49-F238E27FC236}">
                <a16:creationId xmlns:a16="http://schemas.microsoft.com/office/drawing/2014/main" xmlns="" id="{3065D020-8C14-4DA4-9F9A-B411475F889A}"/>
              </a:ext>
            </a:extLst>
          </p:cNvPr>
          <p:cNvSpPr txBox="1"/>
          <p:nvPr/>
        </p:nvSpPr>
        <p:spPr>
          <a:xfrm>
            <a:off x="6600825" y="347589"/>
            <a:ext cx="4599661" cy="400110"/>
          </a:xfrm>
          <a:prstGeom prst="rect">
            <a:avLst/>
          </a:prstGeom>
          <a:noFill/>
        </p:spPr>
        <p:txBody>
          <a:bodyPr wrap="square">
            <a:spAutoFit/>
          </a:bodyPr>
          <a:lstStyle/>
          <a:p>
            <a:pPr algn="ctr"/>
            <a:r>
              <a:rPr lang="en-US" sz="2000" b="1" dirty="0">
                <a:latin typeface="Cambria" panose="02040503050406030204" pitchFamily="18" charset="0"/>
                <a:ea typeface="Cambria" panose="02040503050406030204" pitchFamily="18" charset="0"/>
              </a:rPr>
              <a:t>Award criteria</a:t>
            </a:r>
            <a:endParaRPr lang="en-IN" sz="2000" b="1" dirty="0"/>
          </a:p>
        </p:txBody>
      </p:sp>
      <p:graphicFrame>
        <p:nvGraphicFramePr>
          <p:cNvPr id="11" name="Table 11">
            <a:extLst>
              <a:ext uri="{FF2B5EF4-FFF2-40B4-BE49-F238E27FC236}">
                <a16:creationId xmlns:a16="http://schemas.microsoft.com/office/drawing/2014/main" xmlns="" id="{CC62C1AC-B8F6-4868-850B-50D6E2B06A86}"/>
              </a:ext>
            </a:extLst>
          </p:cNvPr>
          <p:cNvGraphicFramePr>
            <a:graphicFrameLocks noGrp="1"/>
          </p:cNvGraphicFramePr>
          <p:nvPr>
            <p:extLst>
              <p:ext uri="{D42A27DB-BD31-4B8C-83A1-F6EECF244321}">
                <p14:modId xmlns:p14="http://schemas.microsoft.com/office/powerpoint/2010/main" xmlns="" val="324207756"/>
              </p:ext>
            </p:extLst>
          </p:nvPr>
        </p:nvGraphicFramePr>
        <p:xfrm>
          <a:off x="6524039" y="909078"/>
          <a:ext cx="4702755" cy="5266883"/>
        </p:xfrm>
        <a:graphic>
          <a:graphicData uri="http://schemas.openxmlformats.org/drawingml/2006/table">
            <a:tbl>
              <a:tblPr firstRow="1" bandRow="1">
                <a:tableStyleId>{93296810-A885-4BE3-A3E7-6D5BEEA58F35}</a:tableStyleId>
              </a:tblPr>
              <a:tblGrid>
                <a:gridCol w="940551">
                  <a:extLst>
                    <a:ext uri="{9D8B030D-6E8A-4147-A177-3AD203B41FA5}">
                      <a16:colId xmlns:a16="http://schemas.microsoft.com/office/drawing/2014/main" xmlns="" val="1429271408"/>
                    </a:ext>
                  </a:extLst>
                </a:gridCol>
                <a:gridCol w="940551">
                  <a:extLst>
                    <a:ext uri="{9D8B030D-6E8A-4147-A177-3AD203B41FA5}">
                      <a16:colId xmlns:a16="http://schemas.microsoft.com/office/drawing/2014/main" xmlns="" val="1537854375"/>
                    </a:ext>
                  </a:extLst>
                </a:gridCol>
                <a:gridCol w="940551">
                  <a:extLst>
                    <a:ext uri="{9D8B030D-6E8A-4147-A177-3AD203B41FA5}">
                      <a16:colId xmlns:a16="http://schemas.microsoft.com/office/drawing/2014/main" xmlns="" val="74292913"/>
                    </a:ext>
                  </a:extLst>
                </a:gridCol>
                <a:gridCol w="940551">
                  <a:extLst>
                    <a:ext uri="{9D8B030D-6E8A-4147-A177-3AD203B41FA5}">
                      <a16:colId xmlns:a16="http://schemas.microsoft.com/office/drawing/2014/main" xmlns="" val="4085001278"/>
                    </a:ext>
                  </a:extLst>
                </a:gridCol>
                <a:gridCol w="940551">
                  <a:extLst>
                    <a:ext uri="{9D8B030D-6E8A-4147-A177-3AD203B41FA5}">
                      <a16:colId xmlns:a16="http://schemas.microsoft.com/office/drawing/2014/main" xmlns="" val="3136120619"/>
                    </a:ext>
                  </a:extLst>
                </a:gridCol>
              </a:tblGrid>
              <a:tr h="1271370">
                <a:tc>
                  <a:txBody>
                    <a:bodyPr/>
                    <a:lstStyle/>
                    <a:p>
                      <a:pPr algn="just">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Sl. No</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a:txBody>
                    <a:bodyPr/>
                    <a:lstStyle/>
                    <a:p>
                      <a:pPr algn="just">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Thematic Area/Criteria</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a:txBody>
                    <a:bodyPr/>
                    <a:lstStyle/>
                    <a:p>
                      <a:pPr algn="just">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Attribute</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a:txBody>
                    <a:bodyPr/>
                    <a:lstStyle/>
                    <a:p>
                      <a:pPr algn="just">
                        <a:lnSpc>
                          <a:spcPct val="107000"/>
                        </a:lnSpc>
                        <a:spcAft>
                          <a:spcPts val="800"/>
                        </a:spcAft>
                      </a:pPr>
                      <a:r>
                        <a:rPr lang="en-US" sz="1900">
                          <a:solidFill>
                            <a:schemeClr val="tx1"/>
                          </a:solidFill>
                          <a:effectLst/>
                          <a:latin typeface="Cambria" panose="02040503050406030204" pitchFamily="18" charset="0"/>
                          <a:ea typeface="Cambria" panose="02040503050406030204" pitchFamily="18" charset="0"/>
                        </a:rPr>
                        <a:t>Number of Checkpoints</a:t>
                      </a:r>
                      <a:endParaRPr lang="en-IN" sz="19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a:txBody>
                    <a:bodyPr/>
                    <a:lstStyle/>
                    <a:p>
                      <a:pPr algn="just">
                        <a:lnSpc>
                          <a:spcPct val="107000"/>
                        </a:lnSpc>
                        <a:spcAft>
                          <a:spcPts val="800"/>
                        </a:spcAft>
                      </a:pPr>
                      <a:r>
                        <a:rPr lang="en-US" sz="1900">
                          <a:solidFill>
                            <a:schemeClr val="tx1"/>
                          </a:solidFill>
                          <a:effectLst/>
                          <a:latin typeface="Cambria" panose="02040503050406030204" pitchFamily="18" charset="0"/>
                          <a:ea typeface="Cambria" panose="02040503050406030204" pitchFamily="18" charset="0"/>
                        </a:rPr>
                        <a:t>Scores</a:t>
                      </a:r>
                      <a:endParaRPr lang="en-IN" sz="19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extLst>
                  <a:ext uri="{0D108BD9-81ED-4DB2-BD59-A6C34878D82A}">
                    <a16:rowId xmlns:a16="http://schemas.microsoft.com/office/drawing/2014/main" xmlns="" val="3498315879"/>
                  </a:ext>
                </a:extLst>
              </a:tr>
              <a:tr h="1529399">
                <a:tc>
                  <a:txBody>
                    <a:bodyPr/>
                    <a:lstStyle/>
                    <a:p>
                      <a:pPr algn="just">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1</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a:txBody>
                    <a:bodyPr/>
                    <a:lstStyle/>
                    <a:p>
                      <a:pPr>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Thematic Area-H (Additional)</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a:txBody>
                    <a:bodyPr/>
                    <a:lstStyle/>
                    <a:p>
                      <a:pPr algn="just">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Eco-friendly Health Facility</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a:txBody>
                    <a:bodyPr/>
                    <a:lstStyle/>
                    <a:p>
                      <a:pPr algn="just">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50</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a:txBody>
                    <a:bodyPr/>
                    <a:lstStyle/>
                    <a:p>
                      <a:pPr algn="just">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100</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extLst>
                  <a:ext uri="{0D108BD9-81ED-4DB2-BD59-A6C34878D82A}">
                    <a16:rowId xmlns:a16="http://schemas.microsoft.com/office/drawing/2014/main" xmlns="" val="3735661092"/>
                  </a:ext>
                </a:extLst>
              </a:tr>
              <a:tr h="755312">
                <a:tc>
                  <a:txBody>
                    <a:bodyPr/>
                    <a:lstStyle/>
                    <a:p>
                      <a:pPr algn="just">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2</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a:txBody>
                    <a:bodyPr/>
                    <a:lstStyle/>
                    <a:p>
                      <a:pPr algn="just">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Thematic Area-C</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a:txBody>
                    <a:bodyPr/>
                    <a:lstStyle/>
                    <a:p>
                      <a:pPr algn="just">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Waste Management</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a:txBody>
                    <a:bodyPr/>
                    <a:lstStyle/>
                    <a:p>
                      <a:pPr algn="just">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50</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a:txBody>
                    <a:bodyPr/>
                    <a:lstStyle/>
                    <a:p>
                      <a:pPr algn="just">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100</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extLst>
                  <a:ext uri="{0D108BD9-81ED-4DB2-BD59-A6C34878D82A}">
                    <a16:rowId xmlns:a16="http://schemas.microsoft.com/office/drawing/2014/main" xmlns="" val="911805936"/>
                  </a:ext>
                </a:extLst>
              </a:tr>
              <a:tr h="755312">
                <a:tc>
                  <a:txBody>
                    <a:bodyPr/>
                    <a:lstStyle/>
                    <a:p>
                      <a:pPr algn="just">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3</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a:txBody>
                    <a:bodyPr/>
                    <a:lstStyle/>
                    <a:p>
                      <a:pPr algn="just">
                        <a:lnSpc>
                          <a:spcPct val="107000"/>
                        </a:lnSpc>
                        <a:spcAft>
                          <a:spcPts val="800"/>
                        </a:spcAft>
                      </a:pPr>
                      <a:r>
                        <a:rPr lang="en-US" sz="1900">
                          <a:solidFill>
                            <a:schemeClr val="tx1"/>
                          </a:solidFill>
                          <a:effectLst/>
                          <a:latin typeface="Cambria" panose="02040503050406030204" pitchFamily="18" charset="0"/>
                          <a:ea typeface="Cambria" panose="02040503050406030204" pitchFamily="18" charset="0"/>
                        </a:rPr>
                        <a:t>Criterion-A9</a:t>
                      </a:r>
                      <a:endParaRPr lang="en-IN" sz="19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a:txBody>
                    <a:bodyPr/>
                    <a:lstStyle/>
                    <a:p>
                      <a:pPr algn="just">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Water Conservation</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a:txBody>
                    <a:bodyPr/>
                    <a:lstStyle/>
                    <a:p>
                      <a:pPr algn="just">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5</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a:txBody>
                    <a:bodyPr/>
                    <a:lstStyle/>
                    <a:p>
                      <a:pPr algn="just">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10</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extLst>
                  <a:ext uri="{0D108BD9-81ED-4DB2-BD59-A6C34878D82A}">
                    <a16:rowId xmlns:a16="http://schemas.microsoft.com/office/drawing/2014/main" xmlns="" val="961933262"/>
                  </a:ext>
                </a:extLst>
              </a:tr>
              <a:tr h="239254">
                <a:tc gridSpan="3">
                  <a:txBody>
                    <a:bodyPr/>
                    <a:lstStyle/>
                    <a:p>
                      <a:pPr algn="just">
                        <a:lnSpc>
                          <a:spcPct val="107000"/>
                        </a:lnSpc>
                        <a:spcAft>
                          <a:spcPts val="800"/>
                        </a:spcAft>
                      </a:pPr>
                      <a:r>
                        <a:rPr lang="en-US" sz="1900" dirty="0">
                          <a:solidFill>
                            <a:schemeClr val="tx1"/>
                          </a:solidFill>
                          <a:effectLst/>
                          <a:latin typeface="Cambria" panose="02040503050406030204" pitchFamily="18" charset="0"/>
                          <a:ea typeface="Cambria" panose="02040503050406030204" pitchFamily="18" charset="0"/>
                        </a:rPr>
                        <a:t>Total</a:t>
                      </a:r>
                      <a:endParaRPr lang="en-IN" sz="19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hMerge="1">
                  <a:txBody>
                    <a:bodyPr/>
                    <a:lstStyle/>
                    <a:p>
                      <a:endParaRPr lang="en-IN"/>
                    </a:p>
                  </a:txBody>
                  <a:tcPr/>
                </a:tc>
                <a:tc hMerge="1">
                  <a:txBody>
                    <a:bodyPr/>
                    <a:lstStyle/>
                    <a:p>
                      <a:endParaRPr lang="en-IN"/>
                    </a:p>
                  </a:txBody>
                  <a:tcPr/>
                </a:tc>
                <a:tc>
                  <a:txBody>
                    <a:bodyPr/>
                    <a:lstStyle/>
                    <a:p>
                      <a:pPr algn="just">
                        <a:lnSpc>
                          <a:spcPct val="107000"/>
                        </a:lnSpc>
                        <a:spcAft>
                          <a:spcPts val="800"/>
                        </a:spcAft>
                      </a:pPr>
                      <a:r>
                        <a:rPr lang="en-US" sz="1900" dirty="0">
                          <a:effectLst/>
                          <a:latin typeface="Cambria" panose="02040503050406030204" pitchFamily="18" charset="0"/>
                          <a:ea typeface="Cambria" panose="02040503050406030204" pitchFamily="18" charset="0"/>
                        </a:rPr>
                        <a:t>105</a:t>
                      </a:r>
                      <a:endParaRPr lang="en-IN" sz="1900" dirty="0">
                        <a:effectLst/>
                        <a:latin typeface="Cambria" panose="02040503050406030204" pitchFamily="18" charset="0"/>
                        <a:ea typeface="Cambria" panose="02040503050406030204" pitchFamily="18" charset="0"/>
                        <a:cs typeface="Times New Roman" panose="02020603050405020304" pitchFamily="18" charset="0"/>
                      </a:endParaRPr>
                    </a:p>
                  </a:txBody>
                  <a:tcPr marT="0" marB="0"/>
                </a:tc>
                <a:tc>
                  <a:txBody>
                    <a:bodyPr/>
                    <a:lstStyle/>
                    <a:p>
                      <a:pPr algn="just">
                        <a:lnSpc>
                          <a:spcPct val="107000"/>
                        </a:lnSpc>
                        <a:spcAft>
                          <a:spcPts val="800"/>
                        </a:spcAft>
                      </a:pPr>
                      <a:r>
                        <a:rPr lang="en-US" sz="1900" dirty="0">
                          <a:effectLst/>
                          <a:latin typeface="Cambria" panose="02040503050406030204" pitchFamily="18" charset="0"/>
                          <a:ea typeface="Cambria" panose="02040503050406030204" pitchFamily="18" charset="0"/>
                        </a:rPr>
                        <a:t>210</a:t>
                      </a:r>
                      <a:endParaRPr lang="en-IN" sz="1900" dirty="0">
                        <a:effectLst/>
                        <a:latin typeface="Cambria" panose="02040503050406030204" pitchFamily="18" charset="0"/>
                        <a:ea typeface="Cambria" panose="02040503050406030204" pitchFamily="18" charset="0"/>
                        <a:cs typeface="Times New Roman" panose="02020603050405020304" pitchFamily="18" charset="0"/>
                      </a:endParaRPr>
                    </a:p>
                  </a:txBody>
                  <a:tcPr marT="0" marB="0"/>
                </a:tc>
                <a:extLst>
                  <a:ext uri="{0D108BD9-81ED-4DB2-BD59-A6C34878D82A}">
                    <a16:rowId xmlns:a16="http://schemas.microsoft.com/office/drawing/2014/main" xmlns="" val="2351500104"/>
                  </a:ext>
                </a:extLst>
              </a:tr>
            </a:tbl>
          </a:graphicData>
        </a:graphic>
      </p:graphicFrame>
    </p:spTree>
    <p:extLst>
      <p:ext uri="{BB962C8B-B14F-4D97-AF65-F5344CB8AC3E}">
        <p14:creationId xmlns:p14="http://schemas.microsoft.com/office/powerpoint/2010/main" xmlns="" val="18650180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16</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15</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836274" y="408407"/>
            <a:ext cx="4608305" cy="5214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mbria" panose="02040503050406030204" pitchFamily="18" charset="0"/>
              </a:rPr>
              <a:t>National </a:t>
            </a:r>
            <a:r>
              <a:rPr lang="en-US" sz="2000" b="1" dirty="0" err="1">
                <a:latin typeface="Cambria" panose="02040503050406030204" pitchFamily="18" charset="0"/>
                <a:ea typeface="Cambria" panose="02040503050406030204" pitchFamily="18" charset="0"/>
              </a:rPr>
              <a:t>Programme</a:t>
            </a:r>
            <a:r>
              <a:rPr lang="en-US" sz="2000" b="1" dirty="0">
                <a:latin typeface="Cambria" panose="02040503050406030204" pitchFamily="18" charset="0"/>
                <a:ea typeface="Cambria" panose="02040503050406030204" pitchFamily="18" charset="0"/>
              </a:rPr>
              <a:t> for Climate Change &amp; Human Health (NPCCHH)</a:t>
            </a:r>
            <a:endParaRPr lang="en-IN" sz="2000" b="1" dirty="0">
              <a:latin typeface="Cambria" panose="02040503050406030204" pitchFamily="18" charset="0"/>
              <a:ea typeface="Cambria" panose="02040503050406030204" pitchFamily="18" charset="0"/>
            </a:endParaRPr>
          </a:p>
        </p:txBody>
      </p:sp>
      <p:sp>
        <p:nvSpPr>
          <p:cNvPr id="148" name="Rectangle 147">
            <a:extLst>
              <a:ext uri="{FF2B5EF4-FFF2-40B4-BE49-F238E27FC236}">
                <a16:creationId xmlns:a16="http://schemas.microsoft.com/office/drawing/2014/main" xmlns="" id="{B9D5776A-DE5B-47E2-A821-9866587F30A0}"/>
              </a:ext>
            </a:extLst>
          </p:cNvPr>
          <p:cNvSpPr/>
          <p:nvPr/>
        </p:nvSpPr>
        <p:spPr>
          <a:xfrm flipH="1">
            <a:off x="6577400" y="379812"/>
            <a:ext cx="4565728" cy="4782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mbria" panose="02040503050406030204" pitchFamily="18" charset="0"/>
              </a:rPr>
              <a:t>Objectives</a:t>
            </a:r>
            <a:endParaRPr lang="en-IN" sz="2000"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D6853E24-1082-426B-8261-3C65D6E38160}"/>
              </a:ext>
            </a:extLst>
          </p:cNvPr>
          <p:cNvSpPr/>
          <p:nvPr/>
        </p:nvSpPr>
        <p:spPr>
          <a:xfrm flipH="1">
            <a:off x="787954" y="959223"/>
            <a:ext cx="4656626" cy="50292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spcBef>
                <a:spcPts val="2000"/>
              </a:spcBef>
              <a:spcAft>
                <a:spcPts val="2000"/>
              </a:spcAft>
            </a:pPr>
            <a:r>
              <a:rPr lang="en-US" sz="1800" dirty="0">
                <a:latin typeface="Cambria" panose="02040503050406030204" pitchFamily="18" charset="0"/>
                <a:ea typeface="Cambria" panose="02040503050406030204" pitchFamily="18" charset="0"/>
              </a:rPr>
              <a:t>National </a:t>
            </a:r>
            <a:r>
              <a:rPr lang="en-US" sz="1800" dirty="0" err="1">
                <a:latin typeface="Cambria" panose="02040503050406030204" pitchFamily="18" charset="0"/>
                <a:ea typeface="Cambria" panose="02040503050406030204" pitchFamily="18" charset="0"/>
              </a:rPr>
              <a:t>Programme</a:t>
            </a:r>
            <a:r>
              <a:rPr lang="en-US" sz="1800" dirty="0">
                <a:latin typeface="Cambria" panose="02040503050406030204" pitchFamily="18" charset="0"/>
                <a:ea typeface="Cambria" panose="02040503050406030204" pitchFamily="18" charset="0"/>
              </a:rPr>
              <a:t> for  Climate Change &amp; Human Health(NPCCHH) at a glance:</a:t>
            </a:r>
          </a:p>
          <a:p>
            <a:pPr marL="380990" indent="-380990" algn="just">
              <a:spcBef>
                <a:spcPts val="2000"/>
              </a:spcBef>
              <a:spcAft>
                <a:spcPts val="2000"/>
              </a:spcAft>
              <a:buFont typeface="Wingdings" panose="05000000000000000000" pitchFamily="2" charset="2"/>
              <a:buChar char="q"/>
            </a:pPr>
            <a:r>
              <a:rPr lang="en-IN" sz="1800" dirty="0">
                <a:solidFill>
                  <a:srgbClr val="000000"/>
                </a:solidFill>
                <a:latin typeface="Cambria" panose="02040503050406030204" pitchFamily="18" charset="0"/>
                <a:ea typeface="Times New Roman" panose="02020603050405020304" pitchFamily="18" charset="0"/>
                <a:cs typeface="Segoe UI" panose="020B0502040204020203" pitchFamily="34" charset="0"/>
              </a:rPr>
              <a:t>Ministry of Health and Family Welfare (</a:t>
            </a:r>
            <a:r>
              <a:rPr lang="en-IN" sz="1800" dirty="0" err="1">
                <a:solidFill>
                  <a:srgbClr val="000000"/>
                </a:solidFill>
                <a:latin typeface="Cambria" panose="02040503050406030204" pitchFamily="18" charset="0"/>
                <a:ea typeface="Times New Roman" panose="02020603050405020304" pitchFamily="18" charset="0"/>
                <a:cs typeface="Segoe UI" panose="020B0502040204020203" pitchFamily="34" charset="0"/>
              </a:rPr>
              <a:t>MoHFW</a:t>
            </a:r>
            <a:r>
              <a:rPr lang="en-IN" sz="1800" dirty="0">
                <a:solidFill>
                  <a:srgbClr val="000000"/>
                </a:solidFill>
                <a:latin typeface="Cambria" panose="02040503050406030204" pitchFamily="18" charset="0"/>
                <a:ea typeface="Times New Roman" panose="02020603050405020304" pitchFamily="18" charset="0"/>
                <a:cs typeface="Segoe UI" panose="020B0502040204020203" pitchFamily="34" charset="0"/>
              </a:rPr>
              <a:t>) is the nodal agency and National Centre for Disease Control (NCDC), New Delhi is the nodal technical agency to undertake coordination activities &amp; prepare strategies.</a:t>
            </a:r>
            <a:endParaRPr lang="en-IN" sz="1800" dirty="0">
              <a:latin typeface="Times New Roman" panose="02020603050405020304" pitchFamily="18" charset="0"/>
              <a:ea typeface="Times New Roman" panose="02020603050405020304" pitchFamily="18" charset="0"/>
            </a:endParaRPr>
          </a:p>
          <a:p>
            <a:pPr marL="380990" indent="-380990" algn="just">
              <a:spcBef>
                <a:spcPts val="2000"/>
              </a:spcBef>
              <a:spcAft>
                <a:spcPts val="2000"/>
              </a:spcAft>
              <a:buFont typeface="Wingdings" panose="05000000000000000000" pitchFamily="2" charset="2"/>
              <a:buChar char="q"/>
            </a:pPr>
            <a:r>
              <a:rPr lang="en-IN" sz="1800" dirty="0">
                <a:solidFill>
                  <a:srgbClr val="000000"/>
                </a:solidFill>
                <a:latin typeface="Cambria" panose="02040503050406030204" pitchFamily="18" charset="0"/>
                <a:ea typeface="Times New Roman" panose="02020603050405020304" pitchFamily="18" charset="0"/>
                <a:cs typeface="Segoe UI" panose="020B0502040204020203" pitchFamily="34" charset="0"/>
              </a:rPr>
              <a:t>The Ministry of Health and Family Welfare (</a:t>
            </a:r>
            <a:r>
              <a:rPr lang="en-IN" sz="1800" dirty="0" err="1">
                <a:solidFill>
                  <a:srgbClr val="000000"/>
                </a:solidFill>
                <a:latin typeface="Cambria" panose="02040503050406030204" pitchFamily="18" charset="0"/>
                <a:ea typeface="Times New Roman" panose="02020603050405020304" pitchFamily="18" charset="0"/>
                <a:cs typeface="Segoe UI" panose="020B0502040204020203" pitchFamily="34" charset="0"/>
              </a:rPr>
              <a:t>MoHFW</a:t>
            </a:r>
            <a:r>
              <a:rPr lang="en-IN" sz="1800" dirty="0">
                <a:solidFill>
                  <a:srgbClr val="000000"/>
                </a:solidFill>
                <a:latin typeface="Cambria" panose="02040503050406030204" pitchFamily="18" charset="0"/>
                <a:ea typeface="Times New Roman" panose="02020603050405020304" pitchFamily="18" charset="0"/>
                <a:cs typeface="Segoe UI" panose="020B0502040204020203" pitchFamily="34" charset="0"/>
              </a:rPr>
              <a:t>) approved National Programme on Climate Change and Human Health (NPCCHH) under National Health Mission (NHM) in February 2019. </a:t>
            </a:r>
            <a:endParaRPr lang="en-IN" sz="1800" dirty="0">
              <a:latin typeface="Times New Roman" panose="02020603050405020304" pitchFamily="18" charset="0"/>
              <a:ea typeface="Times New Roman" panose="02020603050405020304" pitchFamily="18" charset="0"/>
            </a:endParaRPr>
          </a:p>
        </p:txBody>
      </p:sp>
      <p:sp>
        <p:nvSpPr>
          <p:cNvPr id="150" name="Rectangle 149">
            <a:extLst>
              <a:ext uri="{FF2B5EF4-FFF2-40B4-BE49-F238E27FC236}">
                <a16:creationId xmlns:a16="http://schemas.microsoft.com/office/drawing/2014/main" xmlns="" id="{E58E4363-CAA1-4502-AEAF-5FED064A9E9F}"/>
              </a:ext>
            </a:extLst>
          </p:cNvPr>
          <p:cNvSpPr/>
          <p:nvPr/>
        </p:nvSpPr>
        <p:spPr>
          <a:xfrm flipH="1">
            <a:off x="6577398" y="935030"/>
            <a:ext cx="4598945" cy="54049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457189" indent="-457189" algn="just">
              <a:lnSpc>
                <a:spcPct val="115000"/>
              </a:lnSpc>
              <a:spcBef>
                <a:spcPts val="2000"/>
              </a:spcBef>
              <a:spcAft>
                <a:spcPts val="2000"/>
              </a:spcAft>
              <a:buFont typeface="Wingdings" panose="05000000000000000000" pitchFamily="2" charset="2"/>
              <a:buChar char="q"/>
            </a:pPr>
            <a:r>
              <a:rPr lang="en-IN" sz="1800" dirty="0">
                <a:solidFill>
                  <a:srgbClr val="000000"/>
                </a:solidFill>
                <a:latin typeface="Cambria" panose="02040503050406030204" pitchFamily="18" charset="0"/>
                <a:ea typeface="Times New Roman" panose="02020603050405020304" pitchFamily="18" charset="0"/>
                <a:cs typeface="Arial" panose="020B0604020202020204" pitchFamily="34" charset="0"/>
              </a:rPr>
              <a:t>To strengthen health care services against adverse impact of climate change on health</a:t>
            </a:r>
            <a:endParaRPr lang="en-IN" sz="1800" dirty="0">
              <a:latin typeface="Times New Roman" panose="02020603050405020304" pitchFamily="18" charset="0"/>
              <a:ea typeface="Times New Roman" panose="02020603050405020304" pitchFamily="18" charset="0"/>
            </a:endParaRPr>
          </a:p>
          <a:p>
            <a:pPr marL="457189" indent="-457189" algn="just">
              <a:lnSpc>
                <a:spcPct val="115000"/>
              </a:lnSpc>
              <a:spcBef>
                <a:spcPts val="2000"/>
              </a:spcBef>
              <a:spcAft>
                <a:spcPts val="2000"/>
              </a:spcAft>
              <a:buFont typeface="Wingdings" panose="05000000000000000000" pitchFamily="2" charset="2"/>
              <a:buChar char="q"/>
            </a:pPr>
            <a:r>
              <a:rPr lang="en-IN" sz="1800" dirty="0">
                <a:solidFill>
                  <a:srgbClr val="000000"/>
                </a:solidFill>
                <a:latin typeface="Cambria" panose="02040503050406030204" pitchFamily="18" charset="0"/>
                <a:ea typeface="Times New Roman" panose="02020603050405020304" pitchFamily="18" charset="0"/>
                <a:cs typeface="Segoe UI" panose="020B0502040204020203" pitchFamily="34" charset="0"/>
              </a:rPr>
              <a:t>The common Climate Sensitive Diseases (CSDs) are - air pollution related, heat related, water-borne, vector-borne, cardiopulmonary diseases, mental health, food-borne, nutrition related illnesses etc. </a:t>
            </a:r>
            <a:endParaRPr lang="en-IN" sz="1800" dirty="0">
              <a:latin typeface="Times New Roman" panose="02020603050405020304" pitchFamily="18" charset="0"/>
              <a:ea typeface="Times New Roman" panose="02020603050405020304" pitchFamily="18" charset="0"/>
            </a:endParaRPr>
          </a:p>
          <a:p>
            <a:pPr marL="457189" indent="-457189" algn="just">
              <a:lnSpc>
                <a:spcPct val="115000"/>
              </a:lnSpc>
              <a:spcBef>
                <a:spcPts val="2000"/>
              </a:spcBef>
              <a:spcAft>
                <a:spcPts val="2000"/>
              </a:spcAft>
              <a:buFont typeface="Wingdings" panose="05000000000000000000" pitchFamily="2" charset="2"/>
              <a:buChar char="q"/>
            </a:pPr>
            <a:r>
              <a:rPr lang="en-IN" sz="1800" dirty="0">
                <a:solidFill>
                  <a:srgbClr val="000000"/>
                </a:solidFill>
                <a:latin typeface="Cambria" panose="02040503050406030204" pitchFamily="18" charset="0"/>
                <a:ea typeface="Times New Roman" panose="02020603050405020304" pitchFamily="18" charset="0"/>
                <a:cs typeface="Segoe UI" panose="020B0502040204020203" pitchFamily="34" charset="0"/>
              </a:rPr>
              <a:t>Currently the three key areas of focus for NPCCHH include air pollution, heat related illnesses and </a:t>
            </a:r>
            <a:r>
              <a:rPr lang="en-IN" sz="1800" b="1" dirty="0">
                <a:solidFill>
                  <a:srgbClr val="CC00FF"/>
                </a:solidFill>
                <a:latin typeface="Cambria" panose="02040503050406030204" pitchFamily="18" charset="0"/>
                <a:ea typeface="Times New Roman" panose="02020603050405020304" pitchFamily="18" charset="0"/>
                <a:cs typeface="Segoe UI" panose="020B0502040204020203" pitchFamily="34" charset="0"/>
              </a:rPr>
              <a:t>creation of green and climate resilient healthcare facilities.</a:t>
            </a:r>
            <a:endParaRPr lang="en-IN" sz="1800" b="1" dirty="0">
              <a:solidFill>
                <a:srgbClr val="CC00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2092212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xmlns="" id="{55C089E3-40F2-48EE-94AD-97A50E3AC6F8}"/>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CC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t>PAGE 83</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351445" y="98714"/>
            <a:ext cx="5574535" cy="6778315"/>
            <a:chOff x="6096000" y="119550"/>
            <a:chExt cx="5574535"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FF0066"/>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82</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49" name="TextBox 148">
            <a:extLst>
              <a:ext uri="{FF2B5EF4-FFF2-40B4-BE49-F238E27FC236}">
                <a16:creationId xmlns:a16="http://schemas.microsoft.com/office/drawing/2014/main" xmlns="" id="{92CF5222-FADE-4E8D-8F68-42A8E9A7959A}"/>
              </a:ext>
            </a:extLst>
          </p:cNvPr>
          <p:cNvSpPr txBox="1"/>
          <p:nvPr/>
        </p:nvSpPr>
        <p:spPr>
          <a:xfrm>
            <a:off x="494513" y="459498"/>
            <a:ext cx="3099191" cy="400110"/>
          </a:xfrm>
          <a:prstGeom prst="rect">
            <a:avLst/>
          </a:prstGeom>
          <a:noFill/>
        </p:spPr>
        <p:txBody>
          <a:bodyPr wrap="square" rtlCol="0">
            <a:spAutoFit/>
          </a:bodyPr>
          <a:lstStyle/>
          <a:p>
            <a:pPr algn="ctr"/>
            <a:r>
              <a:rPr lang="en-US" sz="2000" b="1" dirty="0">
                <a:effectLst/>
                <a:latin typeface="Cambria" panose="02040503050406030204" pitchFamily="18" charset="0"/>
                <a:ea typeface="Calibri" panose="020F0502020204030204" pitchFamily="34" charset="0"/>
                <a:cs typeface="Times New Roman" panose="02020603050405020304" pitchFamily="18" charset="0"/>
              </a:rPr>
              <a:t>Financial incentive</a:t>
            </a:r>
            <a:endParaRPr lang="en-US" sz="2000" dirty="0">
              <a:solidFill>
                <a:srgbClr val="FF0000"/>
              </a:solidFill>
              <a:latin typeface="Hand Of Sean" panose="02000500000000000000" pitchFamily="2" charset="-128"/>
              <a:ea typeface="Hand Of Sean" panose="02000500000000000000" pitchFamily="2" charset="-128"/>
            </a:endParaRPr>
          </a:p>
        </p:txBody>
      </p:sp>
      <p:sp>
        <p:nvSpPr>
          <p:cNvPr id="151" name="TextBox 150">
            <a:extLst>
              <a:ext uri="{FF2B5EF4-FFF2-40B4-BE49-F238E27FC236}">
                <a16:creationId xmlns:a16="http://schemas.microsoft.com/office/drawing/2014/main" xmlns="" id="{16D7B1DF-B049-4B7F-9501-F9AA800B006B}"/>
              </a:ext>
            </a:extLst>
          </p:cNvPr>
          <p:cNvSpPr txBox="1"/>
          <p:nvPr/>
        </p:nvSpPr>
        <p:spPr>
          <a:xfrm>
            <a:off x="6618875" y="409035"/>
            <a:ext cx="3099191" cy="400110"/>
          </a:xfrm>
          <a:prstGeom prst="rect">
            <a:avLst/>
          </a:prstGeom>
          <a:noFill/>
        </p:spPr>
        <p:txBody>
          <a:bodyPr wrap="square" rtlCol="0">
            <a:spAutoFit/>
          </a:bodyPr>
          <a:lstStyle/>
          <a:p>
            <a:r>
              <a:rPr lang="en-US" sz="2000" b="1" dirty="0">
                <a:solidFill>
                  <a:srgbClr val="00B050"/>
                </a:solidFill>
                <a:latin typeface="Cambria" panose="02040503050406030204" pitchFamily="18" charset="0"/>
                <a:ea typeface="Cambria" panose="02040503050406030204" pitchFamily="18" charset="0"/>
              </a:rPr>
              <a:t>Points to think of</a:t>
            </a:r>
          </a:p>
        </p:txBody>
      </p:sp>
      <p:pic>
        <p:nvPicPr>
          <p:cNvPr id="12" name="Picture 11">
            <a:extLst>
              <a:ext uri="{FF2B5EF4-FFF2-40B4-BE49-F238E27FC236}">
                <a16:creationId xmlns:a16="http://schemas.microsoft.com/office/drawing/2014/main" xmlns="" id="{9DE5081D-BD53-4BE8-A71F-D565140507B7}"/>
              </a:ext>
            </a:extLst>
          </p:cNvPr>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rot="20571785">
            <a:off x="7313983" y="4995531"/>
            <a:ext cx="3629829" cy="1804477"/>
          </a:xfrm>
          <a:prstGeom prst="rect">
            <a:avLst/>
          </a:prstGeom>
        </p:spPr>
      </p:pic>
      <p:sp>
        <p:nvSpPr>
          <p:cNvPr id="158" name="TextBox 157">
            <a:extLst>
              <a:ext uri="{FF2B5EF4-FFF2-40B4-BE49-F238E27FC236}">
                <a16:creationId xmlns:a16="http://schemas.microsoft.com/office/drawing/2014/main" xmlns="" id="{D9FACC77-FABB-4D69-B564-607214E01124}"/>
              </a:ext>
            </a:extLst>
          </p:cNvPr>
          <p:cNvSpPr txBox="1"/>
          <p:nvPr/>
        </p:nvSpPr>
        <p:spPr>
          <a:xfrm>
            <a:off x="873649" y="1092204"/>
            <a:ext cx="4390725" cy="1996637"/>
          </a:xfrm>
          <a:prstGeom prst="rect">
            <a:avLst/>
          </a:prstGeom>
          <a:noFill/>
        </p:spPr>
        <p:txBody>
          <a:bodyPr wrap="square">
            <a:spAutoFit/>
          </a:bodyPr>
          <a:lstStyle/>
          <a:p>
            <a:pPr marL="380990" indent="-380990" algn="just">
              <a:lnSpc>
                <a:spcPct val="107000"/>
              </a:lnSpc>
              <a:spcAft>
                <a:spcPts val="1067"/>
              </a:spcAft>
              <a:buFont typeface="Wingdings" panose="05000000000000000000" pitchFamily="2" charset="2"/>
              <a:buChar char="q"/>
            </a:pPr>
            <a:r>
              <a:rPr lang="en-US" sz="1800" dirty="0">
                <a:latin typeface="Cambria" panose="02040503050406030204" pitchFamily="18" charset="0"/>
                <a:ea typeface="Calibri" panose="020F0502020204030204" pitchFamily="34" charset="0"/>
                <a:cs typeface="Times New Roman" panose="02020603050405020304" pitchFamily="18" charset="0"/>
              </a:rPr>
              <a:t>Best ‘’eco-friendly’’ DH in the State will get an award money of Rs 10 lakhs and Rs 5 Lakhs will be provided in SDH/CHC category.</a:t>
            </a:r>
          </a:p>
          <a:p>
            <a:pPr marL="380990" indent="-380990" algn="just">
              <a:lnSpc>
                <a:spcPct val="107000"/>
              </a:lnSpc>
              <a:spcAft>
                <a:spcPts val="1067"/>
              </a:spcAft>
              <a:buFont typeface="Wingdings" panose="05000000000000000000" pitchFamily="2" charset="2"/>
              <a:buChar char="q"/>
            </a:pPr>
            <a:r>
              <a:rPr lang="en-US" sz="1800" dirty="0">
                <a:latin typeface="Cambria" panose="02040503050406030204" pitchFamily="18" charset="0"/>
                <a:ea typeface="Calibri" panose="020F0502020204030204" pitchFamily="34" charset="0"/>
                <a:cs typeface="Times New Roman" panose="02020603050405020304" pitchFamily="18" charset="0"/>
              </a:rPr>
              <a:t>Over and above existing </a:t>
            </a:r>
            <a:r>
              <a:rPr lang="en-US" sz="1800" dirty="0" err="1">
                <a:latin typeface="Cambria" panose="02040503050406030204" pitchFamily="18" charset="0"/>
                <a:ea typeface="Calibri" panose="020F0502020204030204" pitchFamily="34" charset="0"/>
                <a:cs typeface="Times New Roman" panose="02020603050405020304" pitchFamily="18" charset="0"/>
              </a:rPr>
              <a:t>Kayakalp</a:t>
            </a:r>
            <a:r>
              <a:rPr lang="en-US" sz="1800" dirty="0">
                <a:latin typeface="Cambria" panose="02040503050406030204" pitchFamily="18" charset="0"/>
                <a:ea typeface="Calibri" panose="020F0502020204030204" pitchFamily="34" charset="0"/>
                <a:cs typeface="Times New Roman" panose="02020603050405020304" pitchFamily="18" charset="0"/>
              </a:rPr>
              <a:t> award money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xmlns="" id="{3230D44C-5708-4F86-A570-8BA46F2E3792}"/>
              </a:ext>
            </a:extLst>
          </p:cNvPr>
          <p:cNvSpPr/>
          <p:nvPr/>
        </p:nvSpPr>
        <p:spPr>
          <a:xfrm flipH="1" flipV="1">
            <a:off x="7867647" y="5095918"/>
            <a:ext cx="1209675" cy="59315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4" name="Rectangle 3">
            <a:extLst>
              <a:ext uri="{FF2B5EF4-FFF2-40B4-BE49-F238E27FC236}">
                <a16:creationId xmlns:a16="http://schemas.microsoft.com/office/drawing/2014/main" xmlns="" id="{B072D0A0-D48B-4BBE-B7E7-7C8199B5E1D0}"/>
              </a:ext>
            </a:extLst>
          </p:cNvPr>
          <p:cNvSpPr/>
          <p:nvPr/>
        </p:nvSpPr>
        <p:spPr>
          <a:xfrm>
            <a:off x="6525827" y="886285"/>
            <a:ext cx="4532698" cy="43878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buNone/>
            </a:pPr>
            <a:r>
              <a:rPr lang="en-IN" sz="1800" dirty="0">
                <a:latin typeface="Cambria" pitchFamily="18" charset="0"/>
                <a:ea typeface="Cambria" pitchFamily="18" charset="0"/>
              </a:rPr>
              <a:t>Introducing Go Green concepts in the healthcare facilities can help   address National issues like </a:t>
            </a:r>
          </a:p>
          <a:p>
            <a:pPr algn="just">
              <a:buFont typeface="Wingdings" pitchFamily="2" charset="2"/>
              <a:buChar char="q"/>
            </a:pPr>
            <a:r>
              <a:rPr lang="en-IN" sz="1800" dirty="0">
                <a:latin typeface="Cambria" pitchFamily="18" charset="0"/>
                <a:ea typeface="Cambria" pitchFamily="18" charset="0"/>
              </a:rPr>
              <a:t>Infection</a:t>
            </a:r>
          </a:p>
          <a:p>
            <a:pPr algn="just">
              <a:buFont typeface="Wingdings" pitchFamily="2" charset="2"/>
              <a:buChar char="q"/>
            </a:pPr>
            <a:r>
              <a:rPr lang="en-IN" sz="1800" dirty="0">
                <a:latin typeface="Cambria" pitchFamily="18" charset="0"/>
                <a:ea typeface="Cambria" pitchFamily="18" charset="0"/>
              </a:rPr>
              <a:t>Epidemics</a:t>
            </a:r>
          </a:p>
          <a:p>
            <a:pPr algn="just">
              <a:buFont typeface="Wingdings" pitchFamily="2" charset="2"/>
              <a:buChar char="q"/>
            </a:pPr>
            <a:r>
              <a:rPr lang="en-IN" sz="1800" dirty="0">
                <a:latin typeface="Cambria" pitchFamily="18" charset="0"/>
                <a:ea typeface="Cambria" pitchFamily="18" charset="0"/>
              </a:rPr>
              <a:t> Handling of Bio-Medical waste</a:t>
            </a:r>
          </a:p>
          <a:p>
            <a:pPr algn="just">
              <a:buFont typeface="Wingdings" pitchFamily="2" charset="2"/>
              <a:buChar char="q"/>
            </a:pPr>
            <a:r>
              <a:rPr lang="en-IN" sz="1800" dirty="0">
                <a:latin typeface="Cambria" pitchFamily="18" charset="0"/>
                <a:ea typeface="Cambria" pitchFamily="18" charset="0"/>
              </a:rPr>
              <a:t>Water efficiency</a:t>
            </a:r>
          </a:p>
          <a:p>
            <a:pPr algn="just">
              <a:buFont typeface="Wingdings" pitchFamily="2" charset="2"/>
              <a:buChar char="q"/>
            </a:pPr>
            <a:r>
              <a:rPr lang="en-IN" sz="1800" dirty="0">
                <a:latin typeface="Cambria" pitchFamily="18" charset="0"/>
                <a:ea typeface="Cambria" pitchFamily="18" charset="0"/>
              </a:rPr>
              <a:t>Energy efficiency</a:t>
            </a:r>
          </a:p>
          <a:p>
            <a:pPr algn="just">
              <a:buFont typeface="Wingdings" pitchFamily="2" charset="2"/>
              <a:buChar char="q"/>
            </a:pPr>
            <a:r>
              <a:rPr lang="en-IN" sz="1800" dirty="0">
                <a:latin typeface="Cambria" pitchFamily="18" charset="0"/>
                <a:ea typeface="Cambria" pitchFamily="18" charset="0"/>
              </a:rPr>
              <a:t>Reduction in fossil fuel use for commuting</a:t>
            </a:r>
          </a:p>
          <a:p>
            <a:pPr algn="just">
              <a:buFont typeface="Wingdings" pitchFamily="2" charset="2"/>
              <a:buChar char="q"/>
            </a:pPr>
            <a:r>
              <a:rPr lang="en-IN" sz="1800" dirty="0">
                <a:latin typeface="Cambria" pitchFamily="18" charset="0"/>
                <a:ea typeface="Cambria" pitchFamily="18" charset="0"/>
              </a:rPr>
              <a:t>Consumer waste and in general conservation of natural resources</a:t>
            </a:r>
          </a:p>
          <a:p>
            <a:pPr>
              <a:buFont typeface="Wingdings" pitchFamily="2" charset="2"/>
              <a:buChar char="q"/>
            </a:pPr>
            <a:r>
              <a:rPr lang="en-IN" sz="1800" dirty="0">
                <a:latin typeface="Cambria" pitchFamily="18" charset="0"/>
                <a:ea typeface="Cambria" pitchFamily="18" charset="0"/>
              </a:rPr>
              <a:t>Most importantly, these concepts can enhance patients' health, recovery and well-being</a:t>
            </a:r>
            <a:r>
              <a:rPr lang="en-IN" sz="1600" dirty="0"/>
              <a:t/>
            </a:r>
            <a:br>
              <a:rPr lang="en-IN" sz="1600" dirty="0"/>
            </a:br>
            <a:endParaRPr lang="en-IN" sz="1600" dirty="0"/>
          </a:p>
        </p:txBody>
      </p:sp>
    </p:spTree>
    <p:extLst>
      <p:ext uri="{BB962C8B-B14F-4D97-AF65-F5344CB8AC3E}">
        <p14:creationId xmlns:p14="http://schemas.microsoft.com/office/powerpoint/2010/main" xmlns="" val="14113844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3F222A8-AF2A-4292-8A95-0C3AD37A109D}"/>
              </a:ext>
            </a:extLst>
          </p:cNvPr>
          <p:cNvSpPr/>
          <p:nvPr/>
        </p:nvSpPr>
        <p:spPr>
          <a:xfrm>
            <a:off x="20664" y="0"/>
            <a:ext cx="5734929"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82455CA8-3E7B-475F-BE73-7D424E5A8C0C}"/>
              </a:ext>
            </a:extLst>
          </p:cNvPr>
          <p:cNvGrpSpPr/>
          <p:nvPr/>
        </p:nvGrpSpPr>
        <p:grpSpPr>
          <a:xfrm flipH="1">
            <a:off x="5433759" y="119550"/>
            <a:ext cx="580573" cy="6607323"/>
            <a:chOff x="5805714" y="119550"/>
            <a:chExt cx="580573" cy="6607323"/>
          </a:xfrm>
        </p:grpSpPr>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7" name="TextBox 66">
            <a:extLst>
              <a:ext uri="{FF2B5EF4-FFF2-40B4-BE49-F238E27FC236}">
                <a16:creationId xmlns:a16="http://schemas.microsoft.com/office/drawing/2014/main" xmlns="" id="{B61BA890-3B17-4CDD-AD01-1D48392C3EE8}"/>
              </a:ext>
            </a:extLst>
          </p:cNvPr>
          <p:cNvSpPr txBox="1"/>
          <p:nvPr/>
        </p:nvSpPr>
        <p:spPr>
          <a:xfrm>
            <a:off x="682341" y="1125191"/>
            <a:ext cx="4411574" cy="707886"/>
          </a:xfrm>
          <a:prstGeom prst="rect">
            <a:avLst/>
          </a:prstGeom>
          <a:noFill/>
        </p:spPr>
        <p:txBody>
          <a:bodyPr wrap="square" rtlCol="0">
            <a:spAutoFit/>
          </a:bodyPr>
          <a:lstStyle/>
          <a:p>
            <a:pPr algn="ctr"/>
            <a:r>
              <a:rPr lang="en-US" sz="4000" b="1" dirty="0">
                <a:solidFill>
                  <a:schemeClr val="bg1"/>
                </a:solidFill>
                <a:effectLst>
                  <a:innerShdw blurRad="114300">
                    <a:prstClr val="black"/>
                  </a:innerShdw>
                </a:effectLst>
                <a:latin typeface="Oswald" panose="02000503000000000000" pitchFamily="2" charset="0"/>
              </a:rPr>
              <a:t>THANK YOU</a:t>
            </a:r>
          </a:p>
        </p:txBody>
      </p:sp>
      <p:pic>
        <p:nvPicPr>
          <p:cNvPr id="6" name="Picture 5">
            <a:extLst>
              <a:ext uri="{FF2B5EF4-FFF2-40B4-BE49-F238E27FC236}">
                <a16:creationId xmlns:a16="http://schemas.microsoft.com/office/drawing/2014/main" xmlns="" id="{C864C96C-5C65-40CE-8C78-348071A4CF2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82341" y="2607733"/>
            <a:ext cx="4411574" cy="3781043"/>
          </a:xfrm>
          <a:prstGeom prst="rect">
            <a:avLst/>
          </a:prstGeom>
        </p:spPr>
      </p:pic>
    </p:spTree>
    <p:extLst>
      <p:ext uri="{BB962C8B-B14F-4D97-AF65-F5344CB8AC3E}">
        <p14:creationId xmlns:p14="http://schemas.microsoft.com/office/powerpoint/2010/main" xmlns="" val="29380534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18</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17</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836265" y="245279"/>
            <a:ext cx="4608305" cy="8163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mbria" panose="02040503050406030204" pitchFamily="18" charset="0"/>
              </a:rPr>
              <a:t>Need of the new concept: </a:t>
            </a:r>
            <a:r>
              <a:rPr lang="en-US" sz="2000" b="1" dirty="0">
                <a:solidFill>
                  <a:srgbClr val="434343"/>
                </a:solidFill>
                <a:latin typeface="Cambria" panose="02040503050406030204" pitchFamily="18" charset="0"/>
                <a:ea typeface="Cambria" panose="02040503050406030204" pitchFamily="18" charset="0"/>
                <a:cs typeface="Fira Sans Extra Condensed Medium"/>
                <a:sym typeface="Fira Sans Extra Condensed Medium"/>
              </a:rPr>
              <a:t>Facility level response-Eco-friendly concept</a:t>
            </a:r>
          </a:p>
          <a:p>
            <a:pPr algn="ctr"/>
            <a:endParaRPr lang="en-IN" b="1" dirty="0">
              <a:latin typeface="Cambria" panose="02040503050406030204" pitchFamily="18" charset="0"/>
              <a:ea typeface="Cambria" panose="02040503050406030204" pitchFamily="18" charset="0"/>
            </a:endParaRPr>
          </a:p>
        </p:txBody>
      </p:sp>
      <p:sp>
        <p:nvSpPr>
          <p:cNvPr id="148" name="Rectangle 147">
            <a:extLst>
              <a:ext uri="{FF2B5EF4-FFF2-40B4-BE49-F238E27FC236}">
                <a16:creationId xmlns:a16="http://schemas.microsoft.com/office/drawing/2014/main" xmlns="" id="{B9D5776A-DE5B-47E2-A821-9866587F30A0}"/>
              </a:ext>
            </a:extLst>
          </p:cNvPr>
          <p:cNvSpPr/>
          <p:nvPr/>
        </p:nvSpPr>
        <p:spPr>
          <a:xfrm flipH="1">
            <a:off x="6577400" y="379812"/>
            <a:ext cx="4565728" cy="4782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mbria" panose="02040503050406030204" pitchFamily="18" charset="0"/>
              </a:rPr>
              <a:t>Approval letter-</a:t>
            </a:r>
            <a:r>
              <a:rPr lang="en-US" sz="2000" b="1" dirty="0" err="1">
                <a:latin typeface="Cambria" panose="02040503050406030204" pitchFamily="18" charset="0"/>
                <a:ea typeface="Cambria" panose="02040503050406030204" pitchFamily="18" charset="0"/>
              </a:rPr>
              <a:t>MoHFW</a:t>
            </a:r>
            <a:endParaRPr lang="en-IN" sz="2000"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D6853E24-1082-426B-8261-3C65D6E38160}"/>
              </a:ext>
            </a:extLst>
          </p:cNvPr>
          <p:cNvSpPr/>
          <p:nvPr/>
        </p:nvSpPr>
        <p:spPr>
          <a:xfrm flipH="1">
            <a:off x="836264" y="1090955"/>
            <a:ext cx="4608315" cy="48975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80990" indent="-380990" algn="just">
              <a:lnSpc>
                <a:spcPct val="107000"/>
              </a:lnSpc>
              <a:spcAft>
                <a:spcPts val="1067"/>
              </a:spcAft>
              <a:buFont typeface="Wingdings" panose="05000000000000000000" pitchFamily="2" charset="2"/>
              <a:buChar char="q"/>
            </a:pPr>
            <a:r>
              <a:rPr lang="en-IN" sz="1800" dirty="0">
                <a:latin typeface="Cambria" panose="02040503050406030204" pitchFamily="18" charset="0"/>
                <a:ea typeface="Cambria" panose="02040503050406030204" pitchFamily="18" charset="0"/>
                <a:cs typeface="Calibri" panose="020F0502020204030204" pitchFamily="34" charset="0"/>
              </a:rPr>
              <a:t>With a focus on eco-friendly initiatives, the Ministry of Health &amp; Family Welfare has also launched a National Program for Climate Change and Human Health (NPCCHH) in 2019.</a:t>
            </a:r>
            <a:endParaRPr lang="en-IN" sz="1800" dirty="0">
              <a:latin typeface="Cambria" panose="02040503050406030204" pitchFamily="18" charset="0"/>
              <a:ea typeface="Cambria" panose="02040503050406030204" pitchFamily="18" charset="0"/>
              <a:cs typeface="Times New Roman" panose="02020603050405020304" pitchFamily="18" charset="0"/>
            </a:endParaRPr>
          </a:p>
          <a:p>
            <a:pPr marL="380990" indent="-380990" algn="just">
              <a:lnSpc>
                <a:spcPct val="107000"/>
              </a:lnSpc>
              <a:spcAft>
                <a:spcPts val="1067"/>
              </a:spcAft>
              <a:buFont typeface="Wingdings" panose="05000000000000000000" pitchFamily="2" charset="2"/>
              <a:buChar char="q"/>
            </a:pPr>
            <a:r>
              <a:rPr lang="en-IN" sz="1800" dirty="0">
                <a:latin typeface="Cambria" panose="02040503050406030204" pitchFamily="18" charset="0"/>
                <a:ea typeface="Cambria" panose="02040503050406030204" pitchFamily="18" charset="0"/>
                <a:cs typeface="Calibri" panose="020F0502020204030204" pitchFamily="34" charset="0"/>
              </a:rPr>
              <a:t>Though many eco-friendly initiatives and practices are already there in the existing assessment tools, many important facility level eco-friendly interventions are missing.</a:t>
            </a:r>
          </a:p>
          <a:p>
            <a:pPr marL="380990" indent="-380990" algn="just">
              <a:lnSpc>
                <a:spcPct val="107000"/>
              </a:lnSpc>
              <a:spcAft>
                <a:spcPts val="1067"/>
              </a:spcAft>
              <a:buFont typeface="Wingdings" panose="05000000000000000000" pitchFamily="2" charset="2"/>
              <a:buChar char="q"/>
            </a:pPr>
            <a:r>
              <a:rPr lang="en-IN" sz="1800" dirty="0">
                <a:latin typeface="Cambria" panose="02040503050406030204" pitchFamily="18" charset="0"/>
                <a:ea typeface="Cambria" panose="02040503050406030204" pitchFamily="18" charset="0"/>
                <a:cs typeface="Calibri" panose="020F0502020204030204" pitchFamily="34" charset="0"/>
              </a:rPr>
              <a:t> Hence, an additional theme ‘Eco-friendly Health Facilities’ has been added  in the existing </a:t>
            </a:r>
            <a:r>
              <a:rPr lang="en-IN" sz="1800" dirty="0" err="1">
                <a:latin typeface="Cambria" panose="02040503050406030204" pitchFamily="18" charset="0"/>
                <a:ea typeface="Cambria" panose="02040503050406030204" pitchFamily="18" charset="0"/>
                <a:cs typeface="Calibri" panose="020F0502020204030204" pitchFamily="34" charset="0"/>
              </a:rPr>
              <a:t>Kayakalp</a:t>
            </a:r>
            <a:r>
              <a:rPr lang="en-IN" sz="1800" dirty="0">
                <a:latin typeface="Cambria" panose="02040503050406030204" pitchFamily="18" charset="0"/>
                <a:ea typeface="Cambria" panose="02040503050406030204" pitchFamily="18" charset="0"/>
                <a:cs typeface="Calibri" panose="020F0502020204030204" pitchFamily="34" charset="0"/>
              </a:rPr>
              <a:t> assessment tools.</a:t>
            </a:r>
            <a:endParaRPr lang="en-IN" sz="1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50" name="Rectangle 149">
            <a:extLst>
              <a:ext uri="{FF2B5EF4-FFF2-40B4-BE49-F238E27FC236}">
                <a16:creationId xmlns:a16="http://schemas.microsoft.com/office/drawing/2014/main" xmlns="" id="{E58E4363-CAA1-4502-AEAF-5FED064A9E9F}"/>
              </a:ext>
            </a:extLst>
          </p:cNvPr>
          <p:cNvSpPr/>
          <p:nvPr/>
        </p:nvSpPr>
        <p:spPr>
          <a:xfrm flipH="1">
            <a:off x="6577398" y="935030"/>
            <a:ext cx="4598945" cy="54049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457189" indent="-457189" algn="just">
              <a:lnSpc>
                <a:spcPct val="115000"/>
              </a:lnSpc>
              <a:spcBef>
                <a:spcPts val="2000"/>
              </a:spcBef>
              <a:spcAft>
                <a:spcPts val="2000"/>
              </a:spcAft>
              <a:buFont typeface="Wingdings" panose="05000000000000000000" pitchFamily="2" charset="2"/>
              <a:buChar char="q"/>
            </a:pPr>
            <a:endParaRPr lang="en-IN" sz="1800" b="1" dirty="0">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xmlns="" id="{690B6830-474F-406E-9A1B-2B0723265463}"/>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67500" y="1001338"/>
            <a:ext cx="4431148" cy="5301239"/>
          </a:xfrm>
          <a:prstGeom prst="rect">
            <a:avLst/>
          </a:prstGeom>
        </p:spPr>
      </p:pic>
    </p:spTree>
    <p:extLst>
      <p:ext uri="{BB962C8B-B14F-4D97-AF65-F5344CB8AC3E}">
        <p14:creationId xmlns:p14="http://schemas.microsoft.com/office/powerpoint/2010/main" xmlns="" val="34995226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20</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19</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787943" y="347589"/>
            <a:ext cx="4656627" cy="714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mbria" panose="02040503050406030204" pitchFamily="18" charset="0"/>
              </a:rPr>
              <a:t>Few additionalities under existing thematic areas</a:t>
            </a:r>
            <a:endParaRPr lang="en-IN" sz="2000" b="1" dirty="0">
              <a:latin typeface="Cambria" panose="02040503050406030204" pitchFamily="18" charset="0"/>
              <a:ea typeface="Cambria" panose="02040503050406030204" pitchFamily="18" charset="0"/>
            </a:endParaRPr>
          </a:p>
        </p:txBody>
      </p:sp>
      <p:sp>
        <p:nvSpPr>
          <p:cNvPr id="148" name="Rectangle 147">
            <a:extLst>
              <a:ext uri="{FF2B5EF4-FFF2-40B4-BE49-F238E27FC236}">
                <a16:creationId xmlns:a16="http://schemas.microsoft.com/office/drawing/2014/main" xmlns="" id="{B9D5776A-DE5B-47E2-A821-9866587F30A0}"/>
              </a:ext>
            </a:extLst>
          </p:cNvPr>
          <p:cNvSpPr/>
          <p:nvPr/>
        </p:nvSpPr>
        <p:spPr>
          <a:xfrm flipH="1">
            <a:off x="6577400" y="379812"/>
            <a:ext cx="4565728" cy="4782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D6853E24-1082-426B-8261-3C65D6E38160}"/>
              </a:ext>
            </a:extLst>
          </p:cNvPr>
          <p:cNvSpPr/>
          <p:nvPr/>
        </p:nvSpPr>
        <p:spPr>
          <a:xfrm flipH="1">
            <a:off x="787954" y="1090955"/>
            <a:ext cx="4656626" cy="48975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457189" indent="-457189" algn="just">
              <a:lnSpc>
                <a:spcPct val="115000"/>
              </a:lnSpc>
              <a:spcBef>
                <a:spcPts val="800"/>
              </a:spcBef>
              <a:buFont typeface="Wingdings" panose="05000000000000000000" pitchFamily="2" charset="2"/>
              <a:buChar char="q"/>
            </a:pPr>
            <a:r>
              <a:rPr lang="en-IN" sz="1800" dirty="0">
                <a:latin typeface="Cambria" panose="02040503050406030204" pitchFamily="18" charset="0"/>
                <a:ea typeface="Cambria" panose="02040503050406030204" pitchFamily="18" charset="0"/>
                <a:cs typeface="Times New Roman" panose="02020603050405020304" pitchFamily="18" charset="0"/>
              </a:rPr>
              <a:t>Disposal of waste collected from any infectious disease like COVID-19</a:t>
            </a:r>
          </a:p>
          <a:p>
            <a:pPr marL="457189" indent="-457189" algn="just">
              <a:lnSpc>
                <a:spcPct val="115000"/>
              </a:lnSpc>
              <a:buFont typeface="Wingdings" panose="05000000000000000000" pitchFamily="2" charset="2"/>
              <a:buChar char="q"/>
            </a:pPr>
            <a:r>
              <a:rPr lang="en-IN" sz="1800" dirty="0">
                <a:latin typeface="Cambria" panose="02040503050406030204" pitchFamily="18" charset="0"/>
                <a:ea typeface="Cambria" panose="02040503050406030204" pitchFamily="18" charset="0"/>
                <a:cs typeface="Times New Roman" panose="02020603050405020304" pitchFamily="18" charset="0"/>
              </a:rPr>
              <a:t>Removal of junk materials (implementation of condemnation policy along with condemnation of old ambulances/vehicles)</a:t>
            </a:r>
          </a:p>
          <a:p>
            <a:pPr marL="457189" indent="-457189" algn="just">
              <a:lnSpc>
                <a:spcPct val="115000"/>
              </a:lnSpc>
              <a:buFont typeface="Wingdings" panose="05000000000000000000" pitchFamily="2" charset="2"/>
              <a:buChar char="q"/>
            </a:pPr>
            <a:r>
              <a:rPr lang="en-IN" sz="1800" dirty="0">
                <a:latin typeface="Cambria" panose="02040503050406030204" pitchFamily="18" charset="0"/>
                <a:ea typeface="Cambria" panose="02040503050406030204" pitchFamily="18" charset="0"/>
                <a:cs typeface="Times New Roman" panose="02020603050405020304" pitchFamily="18" charset="0"/>
              </a:rPr>
              <a:t>Landscaping &amp; gardening (Inclusion of both hardscaping and soft-scaping)</a:t>
            </a:r>
          </a:p>
          <a:p>
            <a:pPr marL="457189" indent="-457189" algn="just">
              <a:lnSpc>
                <a:spcPct val="115000"/>
              </a:lnSpc>
              <a:buFont typeface="Wingdings" panose="05000000000000000000" pitchFamily="2" charset="2"/>
              <a:buChar char="q"/>
            </a:pPr>
            <a:r>
              <a:rPr lang="en-IN" sz="1800" dirty="0">
                <a:latin typeface="Cambria" panose="02040503050406030204" pitchFamily="18" charset="0"/>
                <a:ea typeface="Cambria" panose="02040503050406030204" pitchFamily="18" charset="0"/>
                <a:cs typeface="Times New Roman" panose="02020603050405020304" pitchFamily="18" charset="0"/>
              </a:rPr>
              <a:t>Innovative practices for water conservation</a:t>
            </a:r>
          </a:p>
          <a:p>
            <a:pPr marL="457189" indent="-457189" algn="just">
              <a:lnSpc>
                <a:spcPct val="115000"/>
              </a:lnSpc>
              <a:buFont typeface="Wingdings" panose="05000000000000000000" pitchFamily="2" charset="2"/>
              <a:buChar char="q"/>
            </a:pPr>
            <a:r>
              <a:rPr lang="en-IN" sz="1800" dirty="0">
                <a:latin typeface="Cambria" panose="02040503050406030204" pitchFamily="18" charset="0"/>
                <a:ea typeface="Cambria" panose="02040503050406030204" pitchFamily="18" charset="0"/>
                <a:cs typeface="Times New Roman" panose="02020603050405020304" pitchFamily="18" charset="0"/>
              </a:rPr>
              <a:t>Landscaped area is planted with drought tolerant plants (e.g., Cactus, Palm, snake plant, lavender etc.)                                                  </a:t>
            </a:r>
          </a:p>
          <a:p>
            <a:pPr marL="457189" indent="-457189" algn="just">
              <a:lnSpc>
                <a:spcPct val="115000"/>
              </a:lnSpc>
              <a:buFont typeface="Wingdings" panose="05000000000000000000" pitchFamily="2" charset="2"/>
              <a:buChar char="q"/>
            </a:pPr>
            <a:r>
              <a:rPr lang="en-IN" sz="1800" dirty="0">
                <a:latin typeface="Cambria" panose="02040503050406030204" pitchFamily="18" charset="0"/>
                <a:ea typeface="Cambria" panose="02040503050406030204" pitchFamily="18" charset="0"/>
                <a:cs typeface="Times New Roman" panose="02020603050405020304" pitchFamily="18" charset="0"/>
              </a:rPr>
              <a:t>Usage of grey water for irrigation and toilet flushing etc.</a:t>
            </a:r>
          </a:p>
        </p:txBody>
      </p:sp>
      <p:sp>
        <p:nvSpPr>
          <p:cNvPr id="150" name="Rectangle 149">
            <a:extLst>
              <a:ext uri="{FF2B5EF4-FFF2-40B4-BE49-F238E27FC236}">
                <a16:creationId xmlns:a16="http://schemas.microsoft.com/office/drawing/2014/main" xmlns="" id="{E58E4363-CAA1-4502-AEAF-5FED064A9E9F}"/>
              </a:ext>
            </a:extLst>
          </p:cNvPr>
          <p:cNvSpPr/>
          <p:nvPr/>
        </p:nvSpPr>
        <p:spPr>
          <a:xfrm flipH="1">
            <a:off x="6577397" y="935031"/>
            <a:ext cx="4598945" cy="42103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457189" indent="-457189" algn="just">
              <a:lnSpc>
                <a:spcPct val="115000"/>
              </a:lnSpc>
              <a:buFont typeface="Wingdings" panose="05000000000000000000" pitchFamily="2" charset="2"/>
              <a:buChar char="q"/>
            </a:pPr>
            <a:r>
              <a:rPr lang="en-IN" sz="1800" dirty="0">
                <a:latin typeface="Cambria" panose="02040503050406030204" pitchFamily="18" charset="0"/>
                <a:ea typeface="Cambria" panose="02040503050406030204" pitchFamily="18" charset="0"/>
                <a:cs typeface="Times New Roman" panose="02020603050405020304" pitchFamily="18" charset="0"/>
              </a:rPr>
              <a:t>Cleanliness of ambulances</a:t>
            </a:r>
          </a:p>
          <a:p>
            <a:pPr marL="457189" indent="-457189" algn="just">
              <a:lnSpc>
                <a:spcPct val="115000"/>
              </a:lnSpc>
              <a:buFont typeface="Wingdings" panose="05000000000000000000" pitchFamily="2" charset="2"/>
              <a:buChar char="q"/>
            </a:pPr>
            <a:r>
              <a:rPr lang="en-IN" sz="1800" dirty="0">
                <a:latin typeface="Cambria" panose="02040503050406030204" pitchFamily="18" charset="0"/>
                <a:ea typeface="Cambria" panose="02040503050406030204" pitchFamily="18" charset="0"/>
                <a:cs typeface="Times New Roman" panose="02020603050405020304" pitchFamily="18" charset="0"/>
              </a:rPr>
              <a:t>Usage of Environmentally preferable cleaning product, equipment, etc.</a:t>
            </a:r>
          </a:p>
          <a:p>
            <a:pPr marL="457189" indent="-457189" algn="just">
              <a:lnSpc>
                <a:spcPct val="115000"/>
              </a:lnSpc>
              <a:buFont typeface="Wingdings" panose="05000000000000000000" pitchFamily="2" charset="2"/>
              <a:buChar char="q"/>
            </a:pPr>
            <a:r>
              <a:rPr lang="en-IN" sz="1800" dirty="0">
                <a:latin typeface="Cambria" panose="02040503050406030204" pitchFamily="18" charset="0"/>
                <a:ea typeface="Cambria" panose="02040503050406030204" pitchFamily="18" charset="0"/>
                <a:cs typeface="Times New Roman" panose="02020603050405020304" pitchFamily="18" charset="0"/>
              </a:rPr>
              <a:t>Disposal of PPEs</a:t>
            </a:r>
          </a:p>
          <a:p>
            <a:pPr marL="457189" indent="-457189" algn="just">
              <a:lnSpc>
                <a:spcPct val="115000"/>
              </a:lnSpc>
              <a:buFont typeface="Wingdings" panose="05000000000000000000" pitchFamily="2" charset="2"/>
              <a:buChar char="q"/>
            </a:pPr>
            <a:r>
              <a:rPr lang="en-IN" sz="1800" dirty="0">
                <a:latin typeface="Cambria" panose="02040503050406030204" pitchFamily="18" charset="0"/>
                <a:ea typeface="Cambria" panose="02040503050406030204" pitchFamily="18" charset="0"/>
                <a:cs typeface="Times New Roman" panose="02020603050405020304" pitchFamily="18" charset="0"/>
              </a:rPr>
              <a:t>Inclusion of Typhoid vaccination for kitchen staffs/food handlers</a:t>
            </a:r>
          </a:p>
          <a:p>
            <a:pPr marL="457189" indent="-457189" algn="just">
              <a:lnSpc>
                <a:spcPct val="115000"/>
              </a:lnSpc>
              <a:buFont typeface="Wingdings" panose="05000000000000000000" pitchFamily="2" charset="2"/>
              <a:buChar char="q"/>
            </a:pPr>
            <a:r>
              <a:rPr lang="en-IN" sz="1800" dirty="0">
                <a:latin typeface="Cambria" panose="02040503050406030204" pitchFamily="18" charset="0"/>
                <a:ea typeface="Cambria" panose="02040503050406030204" pitchFamily="18" charset="0"/>
                <a:cs typeface="Times New Roman" panose="02020603050405020304" pitchFamily="18" charset="0"/>
              </a:rPr>
              <a:t>Safe fogging of OT</a:t>
            </a:r>
          </a:p>
          <a:p>
            <a:pPr marL="457189" indent="-457189" algn="just">
              <a:lnSpc>
                <a:spcPct val="115000"/>
              </a:lnSpc>
              <a:buFont typeface="Wingdings" panose="05000000000000000000" pitchFamily="2" charset="2"/>
              <a:buChar char="q"/>
            </a:pPr>
            <a:r>
              <a:rPr lang="en-IN" sz="1800" dirty="0">
                <a:latin typeface="Cambria" panose="02040503050406030204" pitchFamily="18" charset="0"/>
                <a:ea typeface="Cambria" panose="02040503050406030204" pitchFamily="18" charset="0"/>
                <a:cs typeface="Times New Roman" panose="02020603050405020304" pitchFamily="18" charset="0"/>
              </a:rPr>
              <a:t>Inclusion of JAS (Jan Arogya Samiti) under community monitoring &amp; patient participation.</a:t>
            </a:r>
          </a:p>
          <a:p>
            <a:pPr marL="457189" indent="-457189" algn="just">
              <a:lnSpc>
                <a:spcPct val="115000"/>
              </a:lnSpc>
              <a:buFont typeface="Wingdings" panose="05000000000000000000" pitchFamily="2" charset="2"/>
              <a:buChar char="q"/>
            </a:pPr>
            <a:r>
              <a:rPr lang="en-IN" sz="1800" dirty="0">
                <a:latin typeface="Cambria" panose="02040503050406030204" pitchFamily="18" charset="0"/>
                <a:ea typeface="Cambria" panose="02040503050406030204" pitchFamily="18" charset="0"/>
                <a:cs typeface="Times New Roman" panose="02020603050405020304" pitchFamily="18" charset="0"/>
              </a:rPr>
              <a:t>Implementation of Sustainable Procurement Policy</a:t>
            </a:r>
          </a:p>
        </p:txBody>
      </p:sp>
    </p:spTree>
    <p:extLst>
      <p:ext uri="{BB962C8B-B14F-4D97-AF65-F5344CB8AC3E}">
        <p14:creationId xmlns:p14="http://schemas.microsoft.com/office/powerpoint/2010/main" xmlns="" val="6303016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22</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in the 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21</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787943" y="347589"/>
            <a:ext cx="4656627" cy="714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mbria" panose="02040503050406030204" pitchFamily="18" charset="0"/>
              </a:rPr>
              <a:t> Additions/modifications under existing thematic areas(From A to G)</a:t>
            </a:r>
            <a:endParaRPr lang="en-IN" sz="2000" b="1" dirty="0">
              <a:latin typeface="Cambria" panose="02040503050406030204" pitchFamily="18" charset="0"/>
              <a:ea typeface="Cambria" panose="02040503050406030204" pitchFamily="18" charset="0"/>
            </a:endParaRPr>
          </a:p>
        </p:txBody>
      </p:sp>
      <p:sp>
        <p:nvSpPr>
          <p:cNvPr id="148" name="Rectangle 147">
            <a:extLst>
              <a:ext uri="{FF2B5EF4-FFF2-40B4-BE49-F238E27FC236}">
                <a16:creationId xmlns:a16="http://schemas.microsoft.com/office/drawing/2014/main" xmlns="" id="{B9D5776A-DE5B-47E2-A821-9866587F30A0}"/>
              </a:ext>
            </a:extLst>
          </p:cNvPr>
          <p:cNvSpPr/>
          <p:nvPr/>
        </p:nvSpPr>
        <p:spPr>
          <a:xfrm flipH="1">
            <a:off x="6577400" y="379812"/>
            <a:ext cx="4565728" cy="4782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D6853E24-1082-426B-8261-3C65D6E38160}"/>
              </a:ext>
            </a:extLst>
          </p:cNvPr>
          <p:cNvSpPr/>
          <p:nvPr/>
        </p:nvSpPr>
        <p:spPr>
          <a:xfrm flipH="1">
            <a:off x="787944" y="1090956"/>
            <a:ext cx="4656626" cy="48975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457189" indent="-457189" algn="just">
              <a:lnSpc>
                <a:spcPct val="115000"/>
              </a:lnSpc>
              <a:spcBef>
                <a:spcPts val="800"/>
              </a:spcBef>
              <a:buFont typeface="Wingdings" panose="05000000000000000000" pitchFamily="2" charset="2"/>
              <a:buChar char="q"/>
            </a:pPr>
            <a:endParaRPr lang="en-IN" sz="1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50" name="Rectangle 149">
            <a:extLst>
              <a:ext uri="{FF2B5EF4-FFF2-40B4-BE49-F238E27FC236}">
                <a16:creationId xmlns:a16="http://schemas.microsoft.com/office/drawing/2014/main" xmlns="" id="{E58E4363-CAA1-4502-AEAF-5FED064A9E9F}"/>
              </a:ext>
            </a:extLst>
          </p:cNvPr>
          <p:cNvSpPr/>
          <p:nvPr/>
        </p:nvSpPr>
        <p:spPr>
          <a:xfrm flipH="1">
            <a:off x="6577397" y="935031"/>
            <a:ext cx="4598945" cy="42103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457189" indent="-457189" algn="just">
              <a:lnSpc>
                <a:spcPct val="115000"/>
              </a:lnSpc>
              <a:buFont typeface="Wingdings" panose="05000000000000000000" pitchFamily="2" charset="2"/>
              <a:buChar char="q"/>
            </a:pPr>
            <a:endParaRPr lang="en-IN" sz="1800" dirty="0">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8" name="Table 10">
            <a:extLst>
              <a:ext uri="{FF2B5EF4-FFF2-40B4-BE49-F238E27FC236}">
                <a16:creationId xmlns:a16="http://schemas.microsoft.com/office/drawing/2014/main" xmlns="" id="{A64D2940-ECB3-4D72-BAAD-69251596BA4D}"/>
              </a:ext>
            </a:extLst>
          </p:cNvPr>
          <p:cNvGraphicFramePr>
            <a:graphicFrameLocks noGrp="1"/>
          </p:cNvGraphicFramePr>
          <p:nvPr>
            <p:extLst>
              <p:ext uri="{D42A27DB-BD31-4B8C-83A1-F6EECF244321}">
                <p14:modId xmlns:p14="http://schemas.microsoft.com/office/powerpoint/2010/main" xmlns="" val="1880495795"/>
              </p:ext>
            </p:extLst>
          </p:nvPr>
        </p:nvGraphicFramePr>
        <p:xfrm>
          <a:off x="904939" y="1125190"/>
          <a:ext cx="4504560" cy="5477625"/>
        </p:xfrm>
        <a:graphic>
          <a:graphicData uri="http://schemas.openxmlformats.org/drawingml/2006/table">
            <a:tbl>
              <a:tblPr firstRow="1" bandRow="1">
                <a:tableStyleId>{93296810-A885-4BE3-A3E7-6D5BEEA58F35}</a:tableStyleId>
              </a:tblPr>
              <a:tblGrid>
                <a:gridCol w="1562036">
                  <a:extLst>
                    <a:ext uri="{9D8B030D-6E8A-4147-A177-3AD203B41FA5}">
                      <a16:colId xmlns:a16="http://schemas.microsoft.com/office/drawing/2014/main" xmlns="" val="1138111022"/>
                    </a:ext>
                  </a:extLst>
                </a:gridCol>
                <a:gridCol w="2942524">
                  <a:extLst>
                    <a:ext uri="{9D8B030D-6E8A-4147-A177-3AD203B41FA5}">
                      <a16:colId xmlns:a16="http://schemas.microsoft.com/office/drawing/2014/main" xmlns="" val="823453462"/>
                    </a:ext>
                  </a:extLst>
                </a:gridCol>
              </a:tblGrid>
              <a:tr h="541890">
                <a:tc>
                  <a:txBody>
                    <a:bodyPr/>
                    <a:lstStyle/>
                    <a:p>
                      <a:pPr algn="ct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Ref. No.</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Criteria</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924227596"/>
                  </a:ext>
                </a:extLst>
              </a:tr>
              <a:tr h="561539">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A1.1</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No stray animals within the facility premises</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81868299"/>
                  </a:ext>
                </a:extLst>
              </a:tr>
              <a:tr h="942281">
                <a:tc>
                  <a:txBody>
                    <a:bodyPr/>
                    <a:lstStyle/>
                    <a:p>
                      <a:pPr>
                        <a:lnSpc>
                          <a:spcPct val="107000"/>
                        </a:lnSpc>
                        <a:spcAft>
                          <a:spcPts val="800"/>
                        </a:spcAft>
                      </a:pPr>
                      <a:r>
                        <a:rPr lang="en-IN" sz="170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A1.3</a:t>
                      </a:r>
                      <a:endParaRPr lang="en-IN"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Integrated Pest Control Management is implemented in the facility</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1982018"/>
                  </a:ext>
                </a:extLst>
              </a:tr>
              <a:tr h="751910">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A2.1</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Facility’s front area is landscaped (Both hardscaping and soft-scaping)</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42354595"/>
                  </a:ext>
                </a:extLst>
              </a:tr>
              <a:tr h="541890">
                <a:tc>
                  <a:txBody>
                    <a:bodyPr/>
                    <a:lstStyle/>
                    <a:p>
                      <a:pPr>
                        <a:lnSpc>
                          <a:spcPct val="107000"/>
                        </a:lnSpc>
                        <a:spcAft>
                          <a:spcPts val="800"/>
                        </a:spcAft>
                      </a:pPr>
                      <a:r>
                        <a:rPr lang="en-IN" sz="170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A2.5</a:t>
                      </a:r>
                      <a:endParaRPr lang="en-IN"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Provision of Herbal Garden</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08316403"/>
                  </a:ext>
                </a:extLst>
              </a:tr>
              <a:tr h="942281">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A3.2</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No water logging in open areas and the facility buildings are vector- breeding proof</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16097700"/>
                  </a:ext>
                </a:extLst>
              </a:tr>
              <a:tr h="541890">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A3.4</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Open areas are well maintained</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19992783"/>
                  </a:ext>
                </a:extLst>
              </a:tr>
              <a:tr h="561539">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A6.5</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Adequate illumination in auxiliary area</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757168261"/>
                  </a:ext>
                </a:extLst>
              </a:tr>
            </a:tbl>
          </a:graphicData>
        </a:graphic>
      </p:graphicFrame>
      <p:graphicFrame>
        <p:nvGraphicFramePr>
          <p:cNvPr id="149" name="Table 10">
            <a:extLst>
              <a:ext uri="{FF2B5EF4-FFF2-40B4-BE49-F238E27FC236}">
                <a16:creationId xmlns:a16="http://schemas.microsoft.com/office/drawing/2014/main" xmlns="" id="{2AC5A36E-EC24-46F5-98EE-2F5642E0FE6E}"/>
              </a:ext>
            </a:extLst>
          </p:cNvPr>
          <p:cNvGraphicFramePr>
            <a:graphicFrameLocks noGrp="1"/>
          </p:cNvGraphicFramePr>
          <p:nvPr>
            <p:extLst>
              <p:ext uri="{D42A27DB-BD31-4B8C-83A1-F6EECF244321}">
                <p14:modId xmlns:p14="http://schemas.microsoft.com/office/powerpoint/2010/main" xmlns="" val="1238026637"/>
              </p:ext>
            </p:extLst>
          </p:nvPr>
        </p:nvGraphicFramePr>
        <p:xfrm>
          <a:off x="6525826" y="430573"/>
          <a:ext cx="4685862" cy="6127054"/>
        </p:xfrm>
        <a:graphic>
          <a:graphicData uri="http://schemas.openxmlformats.org/drawingml/2006/table">
            <a:tbl>
              <a:tblPr firstRow="1" bandRow="1">
                <a:tableStyleId>{93296810-A885-4BE3-A3E7-6D5BEEA58F35}</a:tableStyleId>
              </a:tblPr>
              <a:tblGrid>
                <a:gridCol w="1499149">
                  <a:extLst>
                    <a:ext uri="{9D8B030D-6E8A-4147-A177-3AD203B41FA5}">
                      <a16:colId xmlns:a16="http://schemas.microsoft.com/office/drawing/2014/main" xmlns="" val="1138111022"/>
                    </a:ext>
                  </a:extLst>
                </a:gridCol>
                <a:gridCol w="3186713">
                  <a:extLst>
                    <a:ext uri="{9D8B030D-6E8A-4147-A177-3AD203B41FA5}">
                      <a16:colId xmlns:a16="http://schemas.microsoft.com/office/drawing/2014/main" xmlns="" val="823453462"/>
                    </a:ext>
                  </a:extLst>
                </a:gridCol>
              </a:tblGrid>
              <a:tr h="749384">
                <a:tc>
                  <a:txBody>
                    <a:bodyPr/>
                    <a:lstStyle/>
                    <a:p>
                      <a:pPr algn="ct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Ref. No.</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Criteria</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924227596"/>
                  </a:ext>
                </a:extLst>
              </a:tr>
              <a:tr h="1190067">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A8.5</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effectLst/>
                          <a:latin typeface="Cambria" panose="02040503050406030204" pitchFamily="18" charset="0"/>
                          <a:ea typeface="Times New Roman" panose="02020603050405020304" pitchFamily="18" charset="0"/>
                          <a:cs typeface="Calibri" panose="020F0502020204030204" pitchFamily="34" charset="0"/>
                        </a:rPr>
                        <a:t>Hospital has documented and implemented Condemnation policy along with condemnation of old ambulances/vehicles.</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81868299"/>
                  </a:ext>
                </a:extLst>
              </a:tr>
              <a:tr h="749384">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A9.1</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Water supply is adequate in Quantity &amp; Quality</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1982018"/>
                  </a:ext>
                </a:extLst>
              </a:tr>
              <a:tr h="1190067">
                <a:tc>
                  <a:txBody>
                    <a:bodyPr/>
                    <a:lstStyle/>
                    <a:p>
                      <a:pPr>
                        <a:lnSpc>
                          <a:spcPct val="107000"/>
                        </a:lnSpc>
                        <a:spcAft>
                          <a:spcPts val="800"/>
                        </a:spcAft>
                      </a:pPr>
                      <a:r>
                        <a:rPr lang="en-IN" sz="170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A9.2</a:t>
                      </a:r>
                      <a:endParaRPr lang="en-IN"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2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Water supply system is maintained in the hospital and there is a system of periodical inspection for water wastage</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42354595"/>
                  </a:ext>
                </a:extLst>
              </a:tr>
              <a:tr h="749384">
                <a:tc>
                  <a:txBody>
                    <a:bodyPr/>
                    <a:lstStyle/>
                    <a:p>
                      <a:pPr>
                        <a:lnSpc>
                          <a:spcPct val="107000"/>
                        </a:lnSpc>
                        <a:spcAft>
                          <a:spcPts val="800"/>
                        </a:spcAft>
                      </a:pPr>
                      <a:r>
                        <a:rPr lang="en-IN" sz="170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A9.3</a:t>
                      </a:r>
                      <a:endParaRPr lang="en-IN"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Hospital promotes water conservation</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08316403"/>
                  </a:ext>
                </a:extLst>
              </a:tr>
              <a:tr h="749384">
                <a:tc>
                  <a:txBody>
                    <a:bodyPr/>
                    <a:lstStyle/>
                    <a:p>
                      <a:pPr>
                        <a:lnSpc>
                          <a:spcPct val="107000"/>
                        </a:lnSpc>
                        <a:spcAft>
                          <a:spcPts val="800"/>
                        </a:spcAft>
                      </a:pPr>
                      <a:r>
                        <a:rPr lang="en-IN" sz="170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 9.4</a:t>
                      </a:r>
                      <a:endParaRPr lang="en-IN"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Hospital has a functional rain water harvesting system</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16097700"/>
                  </a:ext>
                </a:extLst>
              </a:tr>
              <a:tr h="749384">
                <a:tc>
                  <a:txBody>
                    <a:bodyPr/>
                    <a:lstStyle/>
                    <a:p>
                      <a:pPr>
                        <a:lnSpc>
                          <a:spcPct val="107000"/>
                        </a:lnSpc>
                        <a:spcAft>
                          <a:spcPts val="800"/>
                        </a:spcAft>
                      </a:pPr>
                      <a:r>
                        <a:rPr lang="en-IN" sz="1700">
                          <a:effectLst/>
                          <a:latin typeface="Cambria" panose="02040503050406030204" pitchFamily="18" charset="0"/>
                          <a:ea typeface="Times New Roman" panose="02020603050405020304" pitchFamily="18" charset="0"/>
                          <a:cs typeface="Calibri" panose="020F0502020204030204" pitchFamily="34" charset="0"/>
                        </a:rPr>
                        <a:t>A.9.5</a:t>
                      </a:r>
                      <a:endParaRPr lang="en-IN"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effectLst/>
                          <a:latin typeface="Cambria" panose="02040503050406030204" pitchFamily="18" charset="0"/>
                          <a:ea typeface="Times New Roman" panose="02020603050405020304" pitchFamily="18" charset="0"/>
                          <a:cs typeface="Calibri" panose="020F0502020204030204" pitchFamily="34" charset="0"/>
                        </a:rPr>
                        <a:t>The hospital has innovative practices for water Conservation</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19992783"/>
                  </a:ext>
                </a:extLst>
              </a:tr>
            </a:tbl>
          </a:graphicData>
        </a:graphic>
      </p:graphicFrame>
    </p:spTree>
    <p:extLst>
      <p:ext uri="{BB962C8B-B14F-4D97-AF65-F5344CB8AC3E}">
        <p14:creationId xmlns:p14="http://schemas.microsoft.com/office/powerpoint/2010/main" xmlns="" val="34907302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24</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23</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787943" y="347589"/>
            <a:ext cx="4656627" cy="714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sz="2000" b="1" dirty="0">
              <a:latin typeface="Cambria" panose="02040503050406030204" pitchFamily="18" charset="0"/>
              <a:ea typeface="Cambria" panose="02040503050406030204" pitchFamily="18" charset="0"/>
            </a:endParaRPr>
          </a:p>
        </p:txBody>
      </p:sp>
      <p:sp>
        <p:nvSpPr>
          <p:cNvPr id="148" name="Rectangle 147">
            <a:extLst>
              <a:ext uri="{FF2B5EF4-FFF2-40B4-BE49-F238E27FC236}">
                <a16:creationId xmlns:a16="http://schemas.microsoft.com/office/drawing/2014/main" xmlns="" id="{B9D5776A-DE5B-47E2-A821-9866587F30A0}"/>
              </a:ext>
            </a:extLst>
          </p:cNvPr>
          <p:cNvSpPr/>
          <p:nvPr/>
        </p:nvSpPr>
        <p:spPr>
          <a:xfrm flipH="1">
            <a:off x="6577400" y="379812"/>
            <a:ext cx="4565728" cy="4782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D6853E24-1082-426B-8261-3C65D6E38160}"/>
              </a:ext>
            </a:extLst>
          </p:cNvPr>
          <p:cNvSpPr/>
          <p:nvPr/>
        </p:nvSpPr>
        <p:spPr>
          <a:xfrm flipH="1">
            <a:off x="787944" y="1090956"/>
            <a:ext cx="4656626" cy="48975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457189" indent="-457189" algn="just">
              <a:lnSpc>
                <a:spcPct val="115000"/>
              </a:lnSpc>
              <a:spcBef>
                <a:spcPts val="800"/>
              </a:spcBef>
              <a:buFont typeface="Wingdings" panose="05000000000000000000" pitchFamily="2" charset="2"/>
              <a:buChar char="q"/>
            </a:pPr>
            <a:endParaRPr lang="en-IN" sz="1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50" name="Rectangle 149">
            <a:extLst>
              <a:ext uri="{FF2B5EF4-FFF2-40B4-BE49-F238E27FC236}">
                <a16:creationId xmlns:a16="http://schemas.microsoft.com/office/drawing/2014/main" xmlns="" id="{E58E4363-CAA1-4502-AEAF-5FED064A9E9F}"/>
              </a:ext>
            </a:extLst>
          </p:cNvPr>
          <p:cNvSpPr/>
          <p:nvPr/>
        </p:nvSpPr>
        <p:spPr>
          <a:xfrm flipH="1">
            <a:off x="6577397" y="935031"/>
            <a:ext cx="4598945" cy="42103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457189" indent="-457189" algn="just">
              <a:lnSpc>
                <a:spcPct val="115000"/>
              </a:lnSpc>
              <a:buFont typeface="Wingdings" panose="05000000000000000000" pitchFamily="2" charset="2"/>
              <a:buChar char="q"/>
            </a:pPr>
            <a:endParaRPr lang="en-IN" sz="1800" dirty="0">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8" name="Table 10">
            <a:extLst>
              <a:ext uri="{FF2B5EF4-FFF2-40B4-BE49-F238E27FC236}">
                <a16:creationId xmlns:a16="http://schemas.microsoft.com/office/drawing/2014/main" xmlns="" id="{A64D2940-ECB3-4D72-BAAD-69251596BA4D}"/>
              </a:ext>
            </a:extLst>
          </p:cNvPr>
          <p:cNvGraphicFramePr>
            <a:graphicFrameLocks noGrp="1"/>
          </p:cNvGraphicFramePr>
          <p:nvPr>
            <p:extLst>
              <p:ext uri="{D42A27DB-BD31-4B8C-83A1-F6EECF244321}">
                <p14:modId xmlns:p14="http://schemas.microsoft.com/office/powerpoint/2010/main" xmlns="" val="1418937960"/>
              </p:ext>
            </p:extLst>
          </p:nvPr>
        </p:nvGraphicFramePr>
        <p:xfrm>
          <a:off x="823562" y="430573"/>
          <a:ext cx="4632548" cy="6277435"/>
        </p:xfrm>
        <a:graphic>
          <a:graphicData uri="http://schemas.openxmlformats.org/drawingml/2006/table">
            <a:tbl>
              <a:tblPr firstRow="1" bandRow="1">
                <a:tableStyleId>{93296810-A885-4BE3-A3E7-6D5BEEA58F35}</a:tableStyleId>
              </a:tblPr>
              <a:tblGrid>
                <a:gridCol w="1776763">
                  <a:extLst>
                    <a:ext uri="{9D8B030D-6E8A-4147-A177-3AD203B41FA5}">
                      <a16:colId xmlns:a16="http://schemas.microsoft.com/office/drawing/2014/main" xmlns="" val="1138111022"/>
                    </a:ext>
                  </a:extLst>
                </a:gridCol>
                <a:gridCol w="2855785">
                  <a:extLst>
                    <a:ext uri="{9D8B030D-6E8A-4147-A177-3AD203B41FA5}">
                      <a16:colId xmlns:a16="http://schemas.microsoft.com/office/drawing/2014/main" xmlns="" val="823453462"/>
                    </a:ext>
                  </a:extLst>
                </a:gridCol>
              </a:tblGrid>
              <a:tr h="317285">
                <a:tc>
                  <a:txBody>
                    <a:bodyPr/>
                    <a:lstStyle/>
                    <a:p>
                      <a:pPr algn="ct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Ref. No.</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Criteria</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924227596"/>
                  </a:ext>
                </a:extLst>
              </a:tr>
              <a:tr h="497180">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B4.5</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Cleanliness of Ambulance</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81868299"/>
                  </a:ext>
                </a:extLst>
              </a:tr>
              <a:tr h="1262225">
                <a:tc>
                  <a:txBody>
                    <a:bodyPr/>
                    <a:lstStyle/>
                    <a:p>
                      <a:pP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B5</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Cleanliness of Auxiliary Areas (Kitchen, Laundry, Mortuary, Administrative office)</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1982018"/>
                  </a:ext>
                </a:extLst>
              </a:tr>
              <a:tr h="2537299">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B7.1</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Availability of Detergent Disinfectant solution / Hospital Grade Phenyl for Cleaning purpose</a:t>
                      </a:r>
                      <a:b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b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Hospital is using environmentally Preferable Cleaning products, materials and equipment </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42354595"/>
                  </a:ext>
                </a:extLst>
              </a:tr>
              <a:tr h="1013020">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B7.4</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effectLst/>
                          <a:latin typeface="Cambria" panose="02040503050406030204" pitchFamily="18" charset="0"/>
                          <a:ea typeface="Times New Roman" panose="02020603050405020304" pitchFamily="18" charset="0"/>
                          <a:cs typeface="Calibri" panose="020F0502020204030204" pitchFamily="34" charset="0"/>
                        </a:rPr>
                        <a:t>Availability of eco-friendly/bio-degradable Buckets and carts for Mopping</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08316403"/>
                  </a:ext>
                </a:extLst>
              </a:tr>
              <a:tr h="500048">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B8.1</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Use of Three bucket system for cleaning</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16097700"/>
                  </a:ext>
                </a:extLst>
              </a:tr>
            </a:tbl>
          </a:graphicData>
        </a:graphic>
      </p:graphicFrame>
      <p:graphicFrame>
        <p:nvGraphicFramePr>
          <p:cNvPr id="149" name="Table 10">
            <a:extLst>
              <a:ext uri="{FF2B5EF4-FFF2-40B4-BE49-F238E27FC236}">
                <a16:creationId xmlns:a16="http://schemas.microsoft.com/office/drawing/2014/main" xmlns="" id="{2AC5A36E-EC24-46F5-98EE-2F5642E0FE6E}"/>
              </a:ext>
            </a:extLst>
          </p:cNvPr>
          <p:cNvGraphicFramePr>
            <a:graphicFrameLocks noGrp="1"/>
          </p:cNvGraphicFramePr>
          <p:nvPr>
            <p:extLst>
              <p:ext uri="{D42A27DB-BD31-4B8C-83A1-F6EECF244321}">
                <p14:modId xmlns:p14="http://schemas.microsoft.com/office/powerpoint/2010/main" xmlns="" val="905063605"/>
              </p:ext>
            </p:extLst>
          </p:nvPr>
        </p:nvGraphicFramePr>
        <p:xfrm>
          <a:off x="6577392" y="430573"/>
          <a:ext cx="4641468" cy="6047615"/>
        </p:xfrm>
        <a:graphic>
          <a:graphicData uri="http://schemas.openxmlformats.org/drawingml/2006/table">
            <a:tbl>
              <a:tblPr firstRow="1" bandRow="1">
                <a:tableStyleId>{93296810-A885-4BE3-A3E7-6D5BEEA58F35}</a:tableStyleId>
              </a:tblPr>
              <a:tblGrid>
                <a:gridCol w="941796">
                  <a:extLst>
                    <a:ext uri="{9D8B030D-6E8A-4147-A177-3AD203B41FA5}">
                      <a16:colId xmlns:a16="http://schemas.microsoft.com/office/drawing/2014/main" xmlns="" val="1138111022"/>
                    </a:ext>
                  </a:extLst>
                </a:gridCol>
                <a:gridCol w="3699672">
                  <a:extLst>
                    <a:ext uri="{9D8B030D-6E8A-4147-A177-3AD203B41FA5}">
                      <a16:colId xmlns:a16="http://schemas.microsoft.com/office/drawing/2014/main" xmlns="" val="823453462"/>
                    </a:ext>
                  </a:extLst>
                </a:gridCol>
              </a:tblGrid>
              <a:tr h="709554">
                <a:tc>
                  <a:txBody>
                    <a:bodyPr/>
                    <a:lstStyle/>
                    <a:p>
                      <a:pPr algn="ct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Ref. No.</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Criteria</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924227596"/>
                  </a:ext>
                </a:extLst>
              </a:tr>
              <a:tr h="1086910">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B9.2</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Use of Housekeeping Checklist in Patient Care Areas &amp; ambulance</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81868299"/>
                  </a:ext>
                </a:extLst>
              </a:tr>
              <a:tr h="899162">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C1.1</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The Hospital leadership is aware of Biomedical Waste Rules 2016 including key changes as amendments.</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1982018"/>
                  </a:ext>
                </a:extLst>
              </a:tr>
              <a:tr h="1086910">
                <a:tc>
                  <a:txBody>
                    <a:bodyPr/>
                    <a:lstStyle/>
                    <a:p>
                      <a:pPr>
                        <a:lnSpc>
                          <a:spcPct val="107000"/>
                        </a:lnSpc>
                        <a:spcAft>
                          <a:spcPts val="800"/>
                        </a:spcAft>
                      </a:pP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1200"/>
                        </a:spcAft>
                      </a:pP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42354595"/>
                  </a:ext>
                </a:extLst>
              </a:tr>
              <a:tr h="2265079">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C5.5</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Disposal of PPEs (goggles, face-shield, splash proof apron, plastic coverall, hazmat suit, nitrite gloves etc.) are disposed as per procedure given in the BMW rules 2016 and its subsequent amendments including infectious disease like COVID 19</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08316403"/>
                  </a:ext>
                </a:extLst>
              </a:tr>
            </a:tbl>
          </a:graphicData>
        </a:graphic>
      </p:graphicFrame>
    </p:spTree>
    <p:extLst>
      <p:ext uri="{BB962C8B-B14F-4D97-AF65-F5344CB8AC3E}">
        <p14:creationId xmlns:p14="http://schemas.microsoft.com/office/powerpoint/2010/main" xmlns="" val="24329565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C03955BB-E41C-4E77-BB48-325360470229}"/>
              </a:ext>
            </a:extLst>
          </p:cNvPr>
          <p:cNvSpPr/>
          <p:nvPr/>
        </p:nvSpPr>
        <p:spPr>
          <a:xfrm>
            <a:off x="275044" y="-5786"/>
            <a:ext cx="5681417" cy="6858000"/>
          </a:xfrm>
          <a:prstGeom prst="rect">
            <a:avLst/>
          </a:prstGeom>
          <a:blipFill>
            <a:blip r:embed="rId2"/>
            <a:stretch>
              <a:fillRect/>
            </a:stretch>
          </a:blipFill>
          <a:ln>
            <a:noFill/>
          </a:ln>
          <a:effectLst>
            <a:outerShdw blurRad="508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F222A8-AF2A-4292-8A95-0C3AD37A109D}"/>
              </a:ext>
            </a:extLst>
          </p:cNvPr>
          <p:cNvSpPr/>
          <p:nvPr/>
        </p:nvSpPr>
        <p:spPr>
          <a:xfrm>
            <a:off x="6096000" y="0"/>
            <a:ext cx="5660571" cy="6858000"/>
          </a:xfrm>
          <a:prstGeom prst="rect">
            <a:avLst/>
          </a:prstGeom>
          <a:blipFill>
            <a:blip r:embed="rId2"/>
            <a:stretch>
              <a:fillRect/>
            </a:stretch>
          </a:blip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xmlns="" id="{B1C4F1B1-18D1-4F24-A7B4-A913BFFF45E6}"/>
              </a:ext>
            </a:extLst>
          </p:cNvPr>
          <p:cNvGrpSpPr/>
          <p:nvPr/>
        </p:nvGrpSpPr>
        <p:grpSpPr>
          <a:xfrm>
            <a:off x="6096347" y="119550"/>
            <a:ext cx="5574535" cy="6778315"/>
            <a:chOff x="6096000" y="119550"/>
            <a:chExt cx="5574535" cy="6778315"/>
          </a:xfrm>
        </p:grpSpPr>
        <p:sp>
          <p:nvSpPr>
            <p:cNvPr id="191" name="Rectangle 190">
              <a:extLst>
                <a:ext uri="{FF2B5EF4-FFF2-40B4-BE49-F238E27FC236}">
                  <a16:creationId xmlns:a16="http://schemas.microsoft.com/office/drawing/2014/main" xmlns="" id="{479DEB60-7570-45B4-8336-36827F8A3ED2}"/>
                </a:ext>
              </a:extLst>
            </p:cNvPr>
            <p:cNvSpPr/>
            <p:nvPr/>
          </p:nvSpPr>
          <p:spPr>
            <a:xfrm>
              <a:off x="11148331"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Shape 191">
              <a:extLst>
                <a:ext uri="{FF2B5EF4-FFF2-40B4-BE49-F238E27FC236}">
                  <a16:creationId xmlns:a16="http://schemas.microsoft.com/office/drawing/2014/main" xmlns="" id="{1F0B4A1C-B94A-47CE-AED1-2D2A4BE4CFF9}"/>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59162A81-0D26-49D5-9C3D-AF1145F70A57}"/>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9DC12B9C-03BA-4147-9B14-30D86730F24B}"/>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DCDD4C6-51F4-4E17-AD53-489FD1F39D5F}"/>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2656D87-BB85-4C46-9209-8C9140CFF071}"/>
                </a:ext>
              </a:extLst>
            </p:cNvPr>
            <p:cNvCxnSpPr>
              <a:cxnSpLocks/>
            </p:cNvCxnSpPr>
            <p:nvPr/>
          </p:nvCxnSpPr>
          <p:spPr>
            <a:xfrm>
              <a:off x="6126481" y="2354732"/>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B8516F6C-3E8F-41F1-85A7-8235F4B1C824}"/>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989266B4-BC34-4ABF-A425-A7DC3F37E571}"/>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FBF9DB6-3F78-4FB6-A1C7-279765773246}"/>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7FF3BCF-0219-48EC-8281-6991C30C1636}"/>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66E6F99E-140E-42F7-9CD9-520ABBCB79FF}"/>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FD4DA134-0BBC-4EEA-B046-D144F8362963}"/>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81023F8-3930-4E86-AADD-C34248F41F99}"/>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B4022E9-383B-473B-A517-D6A80C1B6F12}"/>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xmlns="" id="{B1FBF4D5-CE44-480D-BC29-B88EB2D96005}"/>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26</a:t>
              </a:r>
            </a:p>
          </p:txBody>
        </p:sp>
      </p:grpSp>
      <p:grpSp>
        <p:nvGrpSpPr>
          <p:cNvPr id="174" name="Group 173">
            <a:extLst>
              <a:ext uri="{FF2B5EF4-FFF2-40B4-BE49-F238E27FC236}">
                <a16:creationId xmlns:a16="http://schemas.microsoft.com/office/drawing/2014/main" xmlns="" id="{4D3EC6F6-41B8-42EA-9450-9660D30297B3}"/>
              </a:ext>
            </a:extLst>
          </p:cNvPr>
          <p:cNvGrpSpPr/>
          <p:nvPr/>
        </p:nvGrpSpPr>
        <p:grpSpPr>
          <a:xfrm flipH="1">
            <a:off x="197346" y="79685"/>
            <a:ext cx="5703478" cy="6778315"/>
            <a:chOff x="6096000" y="119550"/>
            <a:chExt cx="5703478" cy="6778315"/>
          </a:xfrm>
        </p:grpSpPr>
        <p:sp>
          <p:nvSpPr>
            <p:cNvPr id="175" name="Rectangle 174">
              <a:extLst>
                <a:ext uri="{FF2B5EF4-FFF2-40B4-BE49-F238E27FC236}">
                  <a16:creationId xmlns:a16="http://schemas.microsoft.com/office/drawing/2014/main" xmlns="" id="{BC45525F-CA64-4D1D-A75E-E6290B229999}"/>
                </a:ext>
              </a:extLst>
            </p:cNvPr>
            <p:cNvSpPr/>
            <p:nvPr/>
          </p:nvSpPr>
          <p:spPr>
            <a:xfrm>
              <a:off x="11148331" y="4069452"/>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xmlns="" id="{4CCDAA36-0014-487F-9FC8-FB18AD79A536}"/>
                </a:ext>
              </a:extLst>
            </p:cNvPr>
            <p:cNvSpPr/>
            <p:nvPr/>
          </p:nvSpPr>
          <p:spPr>
            <a:xfrm>
              <a:off x="6128872"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Two sub-categories:</a:t>
              </a:r>
            </a:p>
            <a:p>
              <a:pPr marL="457189" indent="-457189" algn="just">
                <a:lnSpc>
                  <a:spcPct val="107000"/>
                </a:lnSpc>
                <a:buFont typeface="+mj-lt"/>
                <a:buAutoNum type="arabicPeriod"/>
              </a:pPr>
              <a:r>
                <a:rPr lang="en-US" sz="1800" dirty="0">
                  <a:latin typeface="Cambria" panose="02040503050406030204" pitchFamily="18" charset="0"/>
                  <a:ea typeface="Calibri" panose="020F0502020204030204" pitchFamily="34" charset="0"/>
                  <a:cs typeface="Times New Roman" panose="02020603050405020304" pitchFamily="18" charset="0"/>
                </a:rPr>
                <a:t>Best </a:t>
              </a: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dirty="0">
                <a:latin typeface="Cambria" panose="02040503050406030204" pitchFamily="18" charset="0"/>
                <a:ea typeface="Calibri" panose="020F0502020204030204" pitchFamily="34" charset="0"/>
                <a:cs typeface="Times New Roman" panose="02020603050405020304" pitchFamily="18" charset="0"/>
              </a:endParaRPr>
            </a:p>
            <a:p>
              <a:pPr marL="457189" indent="-457189" algn="just">
                <a:lnSpc>
                  <a:spcPct val="107000"/>
                </a:lnSpc>
                <a:buFont typeface="+mj-lt"/>
                <a:buAutoNum type="arabicPeriod"/>
              </a:pPr>
              <a:endParaRPr lang="en-US" sz="1800" dirty="0">
                <a:latin typeface="Cambria" panose="02040503050406030204" pitchFamily="18" charset="0"/>
                <a:ea typeface="Calibri" panose="020F0502020204030204" pitchFamily="34" charset="0"/>
                <a:cs typeface="Times New Roman" panose="02020603050405020304" pitchFamily="18" charset="0"/>
              </a:endParaRPr>
            </a:p>
            <a:p>
              <a:pPr algn="ctr">
                <a:lnSpc>
                  <a:spcPct val="107000"/>
                </a:lnSpc>
              </a:pPr>
              <a:r>
                <a:rPr lang="en-US" sz="1800" dirty="0">
                  <a:latin typeface="Cambria" panose="02040503050406030204" pitchFamily="18" charset="0"/>
                  <a:ea typeface="Calibri" panose="020F0502020204030204" pitchFamily="34" charset="0"/>
                  <a:cs typeface="Times New Roman" panose="02020603050405020304" pitchFamily="18" charset="0"/>
                </a:rPr>
                <a:t>District Hospital category.</a:t>
              </a:r>
              <a:endParaRPr lang="en-IN" sz="18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xmlns="" id="{0B012414-9764-48F5-B4C3-0A5037F0BBA5}"/>
                </a:ext>
              </a:extLst>
            </p:cNvPr>
            <p:cNvCxnSpPr>
              <a:cxnSpLocks/>
            </p:cNvCxnSpPr>
            <p:nvPr/>
          </p:nvCxnSpPr>
          <p:spPr>
            <a:xfrm>
              <a:off x="6096000" y="909390"/>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8DF96C4D-F51B-418E-8313-05C072401FE4}"/>
                </a:ext>
              </a:extLst>
            </p:cNvPr>
            <p:cNvCxnSpPr>
              <a:cxnSpLocks/>
            </p:cNvCxnSpPr>
            <p:nvPr/>
          </p:nvCxnSpPr>
          <p:spPr>
            <a:xfrm>
              <a:off x="6126481" y="137418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6F483CB6-CDC5-4A02-B30E-322036DDF0A0}"/>
                </a:ext>
              </a:extLst>
            </p:cNvPr>
            <p:cNvCxnSpPr>
              <a:cxnSpLocks/>
            </p:cNvCxnSpPr>
            <p:nvPr/>
          </p:nvCxnSpPr>
          <p:spPr>
            <a:xfrm>
              <a:off x="6126481" y="186445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3494356-E55D-4653-AB9F-7E1E2BF06D76}"/>
                </a:ext>
              </a:extLst>
            </p:cNvPr>
            <p:cNvCxnSpPr>
              <a:cxnSpLocks/>
            </p:cNvCxnSpPr>
            <p:nvPr/>
          </p:nvCxnSpPr>
          <p:spPr>
            <a:xfrm>
              <a:off x="6401926" y="298041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C8F38DD-49EA-469F-9EDB-E9462B811FC0}"/>
                </a:ext>
              </a:extLst>
            </p:cNvPr>
            <p:cNvCxnSpPr>
              <a:cxnSpLocks/>
            </p:cNvCxnSpPr>
            <p:nvPr/>
          </p:nvCxnSpPr>
          <p:spPr>
            <a:xfrm>
              <a:off x="6126481" y="28450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BB0A9595-A092-4E25-932A-2B7A43E3DF75}"/>
                </a:ext>
              </a:extLst>
            </p:cNvPr>
            <p:cNvCxnSpPr>
              <a:cxnSpLocks/>
            </p:cNvCxnSpPr>
            <p:nvPr/>
          </p:nvCxnSpPr>
          <p:spPr>
            <a:xfrm>
              <a:off x="6126481" y="333528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2DB5BD7-B26C-4609-AADA-D1F73B39D441}"/>
                </a:ext>
              </a:extLst>
            </p:cNvPr>
            <p:cNvCxnSpPr>
              <a:cxnSpLocks/>
            </p:cNvCxnSpPr>
            <p:nvPr/>
          </p:nvCxnSpPr>
          <p:spPr>
            <a:xfrm>
              <a:off x="6126481" y="382556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5992E529-F71B-461A-B57E-330E3C813F2E}"/>
                </a:ext>
              </a:extLst>
            </p:cNvPr>
            <p:cNvCxnSpPr>
              <a:cxnSpLocks/>
            </p:cNvCxnSpPr>
            <p:nvPr/>
          </p:nvCxnSpPr>
          <p:spPr>
            <a:xfrm>
              <a:off x="6126481" y="4315836"/>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64CEBAD4-44F2-4C60-80AE-1704869E5043}"/>
                </a:ext>
              </a:extLst>
            </p:cNvPr>
            <p:cNvCxnSpPr>
              <a:cxnSpLocks/>
            </p:cNvCxnSpPr>
            <p:nvPr/>
          </p:nvCxnSpPr>
          <p:spPr>
            <a:xfrm>
              <a:off x="6126481" y="480611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B6B6DA8F-39DA-425E-B4FF-5A599863202A}"/>
                </a:ext>
              </a:extLst>
            </p:cNvPr>
            <p:cNvCxnSpPr>
              <a:cxnSpLocks/>
            </p:cNvCxnSpPr>
            <p:nvPr/>
          </p:nvCxnSpPr>
          <p:spPr>
            <a:xfrm>
              <a:off x="6126481" y="5296388"/>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7CBD5B22-00BF-4EDD-976C-E876BF6A92CB}"/>
                </a:ext>
              </a:extLst>
            </p:cNvPr>
            <p:cNvCxnSpPr>
              <a:cxnSpLocks/>
            </p:cNvCxnSpPr>
            <p:nvPr/>
          </p:nvCxnSpPr>
          <p:spPr>
            <a:xfrm>
              <a:off x="6126481" y="578666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D0984BC2-397F-487F-B4C3-639E88CD5B95}"/>
                </a:ext>
              </a:extLst>
            </p:cNvPr>
            <p:cNvCxnSpPr>
              <a:cxnSpLocks/>
            </p:cNvCxnSpPr>
            <p:nvPr/>
          </p:nvCxnSpPr>
          <p:spPr>
            <a:xfrm>
              <a:off x="6126481" y="6276940"/>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xmlns="" id="{028D77CE-26CC-48A3-92E2-0D112FD9E9FA}"/>
                </a:ext>
              </a:extLst>
            </p:cNvPr>
            <p:cNvSpPr txBox="1"/>
            <p:nvPr/>
          </p:nvSpPr>
          <p:spPr>
            <a:xfrm>
              <a:off x="11176000" y="5595360"/>
              <a:ext cx="461665" cy="1302505"/>
            </a:xfrm>
            <a:prstGeom prst="rect">
              <a:avLst/>
            </a:prstGeom>
            <a:noFill/>
          </p:spPr>
          <p:txBody>
            <a:bodyPr vert="vert270" wrap="square" rtlCol="0">
              <a:spAutoFit/>
            </a:bodyPr>
            <a:lstStyle/>
            <a:p>
              <a:pPr algn="ctr"/>
              <a:r>
                <a:rPr lang="en-US" b="1" dirty="0">
                  <a:solidFill>
                    <a:schemeClr val="bg1"/>
                  </a:solidFill>
                </a:rPr>
                <a:t>PAGE 25</a:t>
              </a:r>
            </a:p>
          </p:txBody>
        </p:sp>
      </p:grpSp>
      <p:grpSp>
        <p:nvGrpSpPr>
          <p:cNvPr id="3" name="Group 2">
            <a:extLst>
              <a:ext uri="{FF2B5EF4-FFF2-40B4-BE49-F238E27FC236}">
                <a16:creationId xmlns:a16="http://schemas.microsoft.com/office/drawing/2014/main" xmlns="" id="{0F1A4B53-3DA8-4B08-87F6-99E2B5780CCB}"/>
              </a:ext>
            </a:extLst>
          </p:cNvPr>
          <p:cNvGrpSpPr/>
          <p:nvPr/>
        </p:nvGrpSpPr>
        <p:grpSpPr>
          <a:xfrm>
            <a:off x="5604611" y="119550"/>
            <a:ext cx="781676" cy="6607323"/>
            <a:chOff x="5604611" y="119550"/>
            <a:chExt cx="781676" cy="6607323"/>
          </a:xfrm>
        </p:grpSpPr>
        <p:sp>
          <p:nvSpPr>
            <p:cNvPr id="67" name="Rectangle 66">
              <a:extLst>
                <a:ext uri="{FF2B5EF4-FFF2-40B4-BE49-F238E27FC236}">
                  <a16:creationId xmlns:a16="http://schemas.microsoft.com/office/drawing/2014/main" xmlns="" id="{D119F2DB-0E38-4A31-831F-2BAF295D2A25}"/>
                </a:ext>
              </a:extLst>
            </p:cNvPr>
            <p:cNvSpPr/>
            <p:nvPr/>
          </p:nvSpPr>
          <p:spPr>
            <a:xfrm>
              <a:off x="5635694" y="20253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xmlns=""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xmlns="" id="{9ECC8D50-758B-45D1-9832-058DA749338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FC783E55-1922-4926-8D97-EC60526709F7}"/>
                  </a:ext>
                </a:extLst>
              </p:cNvPr>
              <p:cNvSpPr/>
              <p:nvPr/>
            </p:nvSpPr>
            <p:spPr>
              <a:xfrm>
                <a:off x="5805714" y="609691"/>
                <a:ext cx="410553" cy="386869"/>
              </a:xfrm>
              <a:prstGeom prst="arc">
                <a:avLst>
                  <a:gd name="adj1" fmla="val 10333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8" name="Rectangle 67">
              <a:extLst>
                <a:ext uri="{FF2B5EF4-FFF2-40B4-BE49-F238E27FC236}">
                  <a16:creationId xmlns:a16="http://schemas.microsoft.com/office/drawing/2014/main" xmlns="" id="{FCB92E0C-F05E-4602-8A6C-A561815032EC}"/>
                </a:ext>
              </a:extLst>
            </p:cNvPr>
            <p:cNvSpPr/>
            <p:nvPr/>
          </p:nvSpPr>
          <p:spPr>
            <a:xfrm>
              <a:off x="5632035" y="503041"/>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xmlns=""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xmlns="" id="{9D80A7DB-810E-4588-BE25-E9F7C34D3DB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xmlns="" id="{0CEE252C-3F6B-425D-A974-8C322FD62AA8}"/>
                  </a:ext>
                </a:extLst>
              </p:cNvPr>
              <p:cNvSpPr/>
              <p:nvPr/>
            </p:nvSpPr>
            <p:spPr>
              <a:xfrm>
                <a:off x="5805714" y="609691"/>
                <a:ext cx="410553" cy="386869"/>
              </a:xfrm>
              <a:prstGeom prst="arc">
                <a:avLst>
                  <a:gd name="adj1" fmla="val 10604954"/>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Rectangle 68">
              <a:extLst>
                <a:ext uri="{FF2B5EF4-FFF2-40B4-BE49-F238E27FC236}">
                  <a16:creationId xmlns:a16="http://schemas.microsoft.com/office/drawing/2014/main" xmlns="" id="{A4620A41-830E-412F-B7F4-82B17531460F}"/>
                </a:ext>
              </a:extLst>
            </p:cNvPr>
            <p:cNvSpPr/>
            <p:nvPr/>
          </p:nvSpPr>
          <p:spPr>
            <a:xfrm>
              <a:off x="5635694" y="8174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B8C591D4-C50C-4B67-805A-961945693BE6}"/>
                </a:ext>
              </a:extLst>
            </p:cNvPr>
            <p:cNvSpPr/>
            <p:nvPr/>
          </p:nvSpPr>
          <p:spPr>
            <a:xfrm>
              <a:off x="5636493" y="112392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461F08B5-15BF-4C63-B54C-7D2001EDCAD3}"/>
                </a:ext>
              </a:extLst>
            </p:cNvPr>
            <p:cNvSpPr/>
            <p:nvPr/>
          </p:nvSpPr>
          <p:spPr>
            <a:xfrm>
              <a:off x="5633303" y="144082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D12C5631-8C0A-4256-BD3E-88D081A7321B}"/>
                </a:ext>
              </a:extLst>
            </p:cNvPr>
            <p:cNvSpPr/>
            <p:nvPr/>
          </p:nvSpPr>
          <p:spPr>
            <a:xfrm>
              <a:off x="5641689" y="174238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D3030D9B-44CF-4F4E-A86E-18A79322376D}"/>
                </a:ext>
              </a:extLst>
            </p:cNvPr>
            <p:cNvSpPr/>
            <p:nvPr/>
          </p:nvSpPr>
          <p:spPr>
            <a:xfrm>
              <a:off x="5626130" y="206495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0E9F8D11-58D9-4493-A410-DACB43B5E48F}"/>
                </a:ext>
              </a:extLst>
            </p:cNvPr>
            <p:cNvSpPr/>
            <p:nvPr/>
          </p:nvSpPr>
          <p:spPr>
            <a:xfrm>
              <a:off x="5626130" y="237211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880FA994-AF36-4890-A98D-4750B71B3C59}"/>
                </a:ext>
              </a:extLst>
            </p:cNvPr>
            <p:cNvSpPr/>
            <p:nvPr/>
          </p:nvSpPr>
          <p:spPr>
            <a:xfrm>
              <a:off x="5633303" y="268452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9E5C2FB6-992A-4537-B467-2FCB0FDBDB9F}"/>
                </a:ext>
              </a:extLst>
            </p:cNvPr>
            <p:cNvSpPr/>
            <p:nvPr/>
          </p:nvSpPr>
          <p:spPr>
            <a:xfrm>
              <a:off x="5633303" y="298598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73193785-12A4-408F-9E7C-27DDBEAFA7BD}"/>
                </a:ext>
              </a:extLst>
            </p:cNvPr>
            <p:cNvSpPr/>
            <p:nvPr/>
          </p:nvSpPr>
          <p:spPr>
            <a:xfrm>
              <a:off x="5626130" y="330818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FF68EA0C-3323-4279-9322-583E0496C340}"/>
                </a:ext>
              </a:extLst>
            </p:cNvPr>
            <p:cNvSpPr/>
            <p:nvPr/>
          </p:nvSpPr>
          <p:spPr>
            <a:xfrm>
              <a:off x="5618957" y="361510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A8F7F98-A2C1-4622-86E7-4F2038831BBE}"/>
                </a:ext>
              </a:extLst>
            </p:cNvPr>
            <p:cNvSpPr/>
            <p:nvPr/>
          </p:nvSpPr>
          <p:spPr>
            <a:xfrm>
              <a:off x="5604611" y="392724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0A05E640-BFCE-401E-8E58-B95F9FAC8DFA}"/>
                </a:ext>
              </a:extLst>
            </p:cNvPr>
            <p:cNvSpPr/>
            <p:nvPr/>
          </p:nvSpPr>
          <p:spPr>
            <a:xfrm>
              <a:off x="5611784" y="4239143"/>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E054FE0A-3727-4A81-B405-7B2AD3CF46C1}"/>
                </a:ext>
              </a:extLst>
            </p:cNvPr>
            <p:cNvSpPr/>
            <p:nvPr/>
          </p:nvSpPr>
          <p:spPr>
            <a:xfrm>
              <a:off x="5604611" y="4546182"/>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81F776C-2AF8-48ED-A45F-6043E45954BF}"/>
                </a:ext>
              </a:extLst>
            </p:cNvPr>
            <p:cNvSpPr/>
            <p:nvPr/>
          </p:nvSpPr>
          <p:spPr>
            <a:xfrm>
              <a:off x="5609779" y="4857467"/>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F411B93B-64DC-40ED-8351-A38502F83EC2}"/>
                </a:ext>
              </a:extLst>
            </p:cNvPr>
            <p:cNvSpPr/>
            <p:nvPr/>
          </p:nvSpPr>
          <p:spPr>
            <a:xfrm>
              <a:off x="5618957" y="5171895"/>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xmlns="" id="{6D4EF766-AAA1-4FD1-9EB8-BC7CCAF80F4C}"/>
                </a:ext>
              </a:extLst>
            </p:cNvPr>
            <p:cNvSpPr/>
            <p:nvPr/>
          </p:nvSpPr>
          <p:spPr>
            <a:xfrm>
              <a:off x="5611784" y="550314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CA3BC80A-A5C7-4031-AE04-E1DBB065F990}"/>
                </a:ext>
              </a:extLst>
            </p:cNvPr>
            <p:cNvSpPr/>
            <p:nvPr/>
          </p:nvSpPr>
          <p:spPr>
            <a:xfrm>
              <a:off x="5604611" y="5797854"/>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B2C4E260-0390-4C3C-B29D-AB4732D5F312}"/>
                </a:ext>
              </a:extLst>
            </p:cNvPr>
            <p:cNvSpPr/>
            <p:nvPr/>
          </p:nvSpPr>
          <p:spPr>
            <a:xfrm>
              <a:off x="5604611" y="6097210"/>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CF30D03-0768-4F4A-876B-4064ADC4B962}"/>
                </a:ext>
              </a:extLst>
            </p:cNvPr>
            <p:cNvSpPr/>
            <p:nvPr/>
          </p:nvSpPr>
          <p:spPr>
            <a:xfrm>
              <a:off x="5611784" y="6412576"/>
              <a:ext cx="259806" cy="145054"/>
            </a:xfrm>
            <a:prstGeom prst="rect">
              <a:avLst/>
            </a:prstGeom>
            <a:solidFill>
              <a:srgbClr val="BD6F45"/>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xmlns=""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xmlns="" id="{74C944AF-D50A-425E-A441-BD46E8CB9783}"/>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xmlns="" id="{AE95EC9D-DB78-417E-AF31-C543DE84C1EE}"/>
                  </a:ext>
                </a:extLst>
              </p:cNvPr>
              <p:cNvSpPr/>
              <p:nvPr/>
            </p:nvSpPr>
            <p:spPr>
              <a:xfrm>
                <a:off x="5805714" y="609691"/>
                <a:ext cx="410553" cy="386869"/>
              </a:xfrm>
              <a:prstGeom prst="arc">
                <a:avLst>
                  <a:gd name="adj1" fmla="val 107575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xmlns=""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xmlns="" id="{CF8E04A3-B6B4-4F3C-BB6B-AF9929DDA237}"/>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xmlns="" id="{18A95974-DAB2-4BF8-9192-96278D1744CD}"/>
                  </a:ext>
                </a:extLst>
              </p:cNvPr>
              <p:cNvSpPr/>
              <p:nvPr/>
            </p:nvSpPr>
            <p:spPr>
              <a:xfrm>
                <a:off x="5805714" y="609691"/>
                <a:ext cx="410553" cy="386869"/>
              </a:xfrm>
              <a:prstGeom prst="arc">
                <a:avLst>
                  <a:gd name="adj1" fmla="val 1083048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xmlns="" id="{4AB8CE96-3DF3-4063-9F27-D4DB07BB75E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c 88">
                <a:extLst>
                  <a:ext uri="{FF2B5EF4-FFF2-40B4-BE49-F238E27FC236}">
                    <a16:creationId xmlns:a16="http://schemas.microsoft.com/office/drawing/2014/main" xmlns="" id="{309BD817-14B6-4AA7-A1F6-6EAEFBC3A86F}"/>
                  </a:ext>
                </a:extLst>
              </p:cNvPr>
              <p:cNvSpPr/>
              <p:nvPr/>
            </p:nvSpPr>
            <p:spPr>
              <a:xfrm>
                <a:off x="5805714" y="609691"/>
                <a:ext cx="410553" cy="386869"/>
              </a:xfrm>
              <a:prstGeom prst="arc">
                <a:avLst>
                  <a:gd name="adj1" fmla="val 1080965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xmlns=""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xmlns="" id="{FE30C63D-F045-40E9-8C54-26DA5BDA0F4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c 91">
                <a:extLst>
                  <a:ext uri="{FF2B5EF4-FFF2-40B4-BE49-F238E27FC236}">
                    <a16:creationId xmlns:a16="http://schemas.microsoft.com/office/drawing/2014/main" xmlns="" id="{434A2720-2A66-40B1-AC7E-5C244C6E6EB9}"/>
                  </a:ext>
                </a:extLst>
              </p:cNvPr>
              <p:cNvSpPr/>
              <p:nvPr/>
            </p:nvSpPr>
            <p:spPr>
              <a:xfrm>
                <a:off x="5805714" y="609691"/>
                <a:ext cx="410553" cy="386869"/>
              </a:xfrm>
              <a:prstGeom prst="arc">
                <a:avLst>
                  <a:gd name="adj1" fmla="val 1087571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xmlns=""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xmlns="" id="{C2935527-C9EF-4950-89BB-EB1207B25E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c 94">
                <a:extLst>
                  <a:ext uri="{FF2B5EF4-FFF2-40B4-BE49-F238E27FC236}">
                    <a16:creationId xmlns:a16="http://schemas.microsoft.com/office/drawing/2014/main" xmlns="" id="{B885AD0D-2A97-4761-A7E2-81AE7730FF98}"/>
                  </a:ext>
                </a:extLst>
              </p:cNvPr>
              <p:cNvSpPr/>
              <p:nvPr/>
            </p:nvSpPr>
            <p:spPr>
              <a:xfrm>
                <a:off x="5805714" y="609691"/>
                <a:ext cx="410553" cy="386869"/>
              </a:xfrm>
              <a:prstGeom prst="arc">
                <a:avLst>
                  <a:gd name="adj1" fmla="val 1078249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xmlns=""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xmlns="" id="{416F99E9-E132-4AB6-9501-719E390B2951}"/>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xmlns="" id="{7BF41422-E1EF-4A49-906D-7C9E43200378}"/>
                  </a:ext>
                </a:extLst>
              </p:cNvPr>
              <p:cNvSpPr/>
              <p:nvPr/>
            </p:nvSpPr>
            <p:spPr>
              <a:xfrm>
                <a:off x="5805714" y="609691"/>
                <a:ext cx="410553" cy="386869"/>
              </a:xfrm>
              <a:prstGeom prst="arc">
                <a:avLst>
                  <a:gd name="adj1" fmla="val 108379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xmlns=""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xmlns="" id="{01B7306C-C82A-4CBC-8810-B196E2B85FD9}"/>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Arc 100">
                <a:extLst>
                  <a:ext uri="{FF2B5EF4-FFF2-40B4-BE49-F238E27FC236}">
                    <a16:creationId xmlns:a16="http://schemas.microsoft.com/office/drawing/2014/main" xmlns="" id="{4309EB4B-A1C1-41B8-9E71-43E4632DE81A}"/>
                  </a:ext>
                </a:extLst>
              </p:cNvPr>
              <p:cNvSpPr/>
              <p:nvPr/>
            </p:nvSpPr>
            <p:spPr>
              <a:xfrm>
                <a:off x="5805714" y="609691"/>
                <a:ext cx="410553" cy="386869"/>
              </a:xfrm>
              <a:prstGeom prst="arc">
                <a:avLst>
                  <a:gd name="adj1" fmla="val 1081717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xmlns="" id="{DA95D981-4D5B-4F4F-8A82-69838938508F}"/>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xmlns="" id="{E4822634-A39A-4B0D-8399-883328FCA1EE}"/>
                  </a:ext>
                </a:extLst>
              </p:cNvPr>
              <p:cNvSpPr/>
              <p:nvPr/>
            </p:nvSpPr>
            <p:spPr>
              <a:xfrm>
                <a:off x="5805714" y="609691"/>
                <a:ext cx="410553" cy="386869"/>
              </a:xfrm>
              <a:prstGeom prst="arc">
                <a:avLst>
                  <a:gd name="adj1" fmla="val 11220475"/>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xmlns=""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xmlns="" id="{8F16C3F5-5111-4385-95DB-684995C5DA9E}"/>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xmlns="" id="{C8E4EC42-A513-472E-AE69-66EF8F71937C}"/>
                  </a:ext>
                </a:extLst>
              </p:cNvPr>
              <p:cNvSpPr/>
              <p:nvPr/>
            </p:nvSpPr>
            <p:spPr>
              <a:xfrm>
                <a:off x="5805714" y="609691"/>
                <a:ext cx="410553" cy="386869"/>
              </a:xfrm>
              <a:prstGeom prst="arc">
                <a:avLst>
                  <a:gd name="adj1" fmla="val 106480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xmlns="" id="{66D59475-186E-4F7A-A501-ABEDCC08DC9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Arc 109">
                <a:extLst>
                  <a:ext uri="{FF2B5EF4-FFF2-40B4-BE49-F238E27FC236}">
                    <a16:creationId xmlns:a16="http://schemas.microsoft.com/office/drawing/2014/main" xmlns="" id="{55C929AA-C5D4-4A29-94FC-BF99C03F9430}"/>
                  </a:ext>
                </a:extLst>
              </p:cNvPr>
              <p:cNvSpPr/>
              <p:nvPr/>
            </p:nvSpPr>
            <p:spPr>
              <a:xfrm>
                <a:off x="5805714" y="609691"/>
                <a:ext cx="410553" cy="386869"/>
              </a:xfrm>
              <a:prstGeom prst="arc">
                <a:avLst>
                  <a:gd name="adj1" fmla="val 109014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xmlns=""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xmlns="" id="{3975D25C-1E30-46E2-BA99-3037ADE3170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Arc 112">
                <a:extLst>
                  <a:ext uri="{FF2B5EF4-FFF2-40B4-BE49-F238E27FC236}">
                    <a16:creationId xmlns:a16="http://schemas.microsoft.com/office/drawing/2014/main" xmlns="" id="{5489E9B8-DC06-4350-B467-61A9DA0B02A7}"/>
                  </a:ext>
                </a:extLst>
              </p:cNvPr>
              <p:cNvSpPr/>
              <p:nvPr/>
            </p:nvSpPr>
            <p:spPr>
              <a:xfrm>
                <a:off x="5805714" y="609691"/>
                <a:ext cx="410553" cy="386869"/>
              </a:xfrm>
              <a:prstGeom prst="arc">
                <a:avLst>
                  <a:gd name="adj1" fmla="val 11023282"/>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xmlns=""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xmlns="" id="{10A76D25-919A-40D9-9554-EFE2D3956BE4}"/>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c 115">
                <a:extLst>
                  <a:ext uri="{FF2B5EF4-FFF2-40B4-BE49-F238E27FC236}">
                    <a16:creationId xmlns:a16="http://schemas.microsoft.com/office/drawing/2014/main" xmlns="" id="{F541D253-66CC-4C59-909C-302800ABEEFC}"/>
                  </a:ext>
                </a:extLst>
              </p:cNvPr>
              <p:cNvSpPr/>
              <p:nvPr/>
            </p:nvSpPr>
            <p:spPr>
              <a:xfrm>
                <a:off x="5805714" y="609691"/>
                <a:ext cx="410553" cy="386869"/>
              </a:xfrm>
              <a:prstGeom prst="arc">
                <a:avLst>
                  <a:gd name="adj1" fmla="val 11168103"/>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xmlns=""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xmlns="" id="{16259704-CA38-4525-8489-D1FECD12BDBC}"/>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c 118">
                <a:extLst>
                  <a:ext uri="{FF2B5EF4-FFF2-40B4-BE49-F238E27FC236}">
                    <a16:creationId xmlns:a16="http://schemas.microsoft.com/office/drawing/2014/main" xmlns="" id="{40F4FCA1-5992-49D0-8CE6-8488CF6BAF04}"/>
                  </a:ext>
                </a:extLst>
              </p:cNvPr>
              <p:cNvSpPr/>
              <p:nvPr/>
            </p:nvSpPr>
            <p:spPr>
              <a:xfrm>
                <a:off x="5805714" y="609691"/>
                <a:ext cx="410553" cy="386869"/>
              </a:xfrm>
              <a:prstGeom prst="arc">
                <a:avLst>
                  <a:gd name="adj1" fmla="val 11188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xmlns=""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xmlns="" id="{959A5D35-C7AE-458F-BBB5-71CD3A3F97F8}"/>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c 121">
                <a:extLst>
                  <a:ext uri="{FF2B5EF4-FFF2-40B4-BE49-F238E27FC236}">
                    <a16:creationId xmlns:a16="http://schemas.microsoft.com/office/drawing/2014/main" xmlns="" id="{F490A229-65A6-4DFF-870F-4B92A114A66A}"/>
                  </a:ext>
                </a:extLst>
              </p:cNvPr>
              <p:cNvSpPr/>
              <p:nvPr/>
            </p:nvSpPr>
            <p:spPr>
              <a:xfrm>
                <a:off x="5805714" y="609691"/>
                <a:ext cx="410553" cy="386869"/>
              </a:xfrm>
              <a:prstGeom prst="arc">
                <a:avLst>
                  <a:gd name="adj1" fmla="val 11146438"/>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xmlns=""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xmlns="" id="{595E399E-0521-4D5B-914F-29C3ADDF2B72}"/>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c 124">
                <a:extLst>
                  <a:ext uri="{FF2B5EF4-FFF2-40B4-BE49-F238E27FC236}">
                    <a16:creationId xmlns:a16="http://schemas.microsoft.com/office/drawing/2014/main" xmlns="" id="{14739334-2472-4756-B880-7780C40DA407}"/>
                  </a:ext>
                </a:extLst>
              </p:cNvPr>
              <p:cNvSpPr/>
              <p:nvPr/>
            </p:nvSpPr>
            <p:spPr>
              <a:xfrm>
                <a:off x="5805714" y="609691"/>
                <a:ext cx="410553" cy="386869"/>
              </a:xfrm>
              <a:prstGeom prst="arc">
                <a:avLst>
                  <a:gd name="adj1" fmla="val 1112251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xmlns="" id="{5B8C7798-2FB8-447C-BA5C-ECB75C74E5AD}"/>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xmlns="" id="{DDFE7CA2-AC7D-4CF0-A779-1F7EC6161969}"/>
                  </a:ext>
                </a:extLst>
              </p:cNvPr>
              <p:cNvSpPr/>
              <p:nvPr/>
            </p:nvSpPr>
            <p:spPr>
              <a:xfrm>
                <a:off x="5805714" y="609691"/>
                <a:ext cx="410553" cy="386869"/>
              </a:xfrm>
              <a:prstGeom prst="arc">
                <a:avLst>
                  <a:gd name="adj1" fmla="val 1087916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xmlns=""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xmlns="" id="{B817890A-729D-4FBB-8EF7-DAFD6F73427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xmlns="" id="{EAD6132E-2435-4771-A3CC-CCE94E7A9600}"/>
                  </a:ext>
                </a:extLst>
              </p:cNvPr>
              <p:cNvSpPr/>
              <p:nvPr/>
            </p:nvSpPr>
            <p:spPr>
              <a:xfrm>
                <a:off x="5805714" y="609691"/>
                <a:ext cx="410553" cy="386869"/>
              </a:xfrm>
              <a:prstGeom prst="arc">
                <a:avLst>
                  <a:gd name="adj1" fmla="val 10992407"/>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xmlns="" id="{D01250CF-AFA1-4A19-B3C7-7F163609380B}"/>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a:extLst>
                  <a:ext uri="{FF2B5EF4-FFF2-40B4-BE49-F238E27FC236}">
                    <a16:creationId xmlns:a16="http://schemas.microsoft.com/office/drawing/2014/main" xmlns="" id="{1014BA5C-C370-44EB-84DA-2D69E36CE6C3}"/>
                  </a:ext>
                </a:extLst>
              </p:cNvPr>
              <p:cNvSpPr/>
              <p:nvPr/>
            </p:nvSpPr>
            <p:spPr>
              <a:xfrm>
                <a:off x="5805714" y="609691"/>
                <a:ext cx="410553" cy="386869"/>
              </a:xfrm>
              <a:prstGeom prst="arc">
                <a:avLst>
                  <a:gd name="adj1" fmla="val 11197210"/>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xmlns=""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xmlns="" id="{CF456FF3-391C-4C8E-A128-A413BDBBB225}"/>
                  </a:ext>
                </a:extLst>
              </p:cNvPr>
              <p:cNvSpPr/>
              <p:nvPr/>
            </p:nvSpPr>
            <p:spPr>
              <a:xfrm>
                <a:off x="6126481" y="682263"/>
                <a:ext cx="259806" cy="145054"/>
              </a:xfrm>
              <a:prstGeom prst="rect">
                <a:avLst/>
              </a:prstGeom>
              <a:solidFill>
                <a:srgbClr val="BD6F45"/>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xmlns="" id="{8838FE2A-04D7-44E3-97C3-54338832CB9A}"/>
                  </a:ext>
                </a:extLst>
              </p:cNvPr>
              <p:cNvSpPr/>
              <p:nvPr/>
            </p:nvSpPr>
            <p:spPr>
              <a:xfrm>
                <a:off x="5805714" y="609691"/>
                <a:ext cx="410553" cy="386869"/>
              </a:xfrm>
              <a:prstGeom prst="arc">
                <a:avLst>
                  <a:gd name="adj1" fmla="val 11129801"/>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xmlns="" id="{0283264E-4AB3-4A19-9E14-6E914572D85C}"/>
              </a:ext>
            </a:extLst>
          </p:cNvPr>
          <p:cNvSpPr/>
          <p:nvPr/>
        </p:nvSpPr>
        <p:spPr>
          <a:xfrm flipH="1">
            <a:off x="787943" y="347589"/>
            <a:ext cx="4656627" cy="714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sz="2000" b="1" dirty="0">
              <a:latin typeface="Cambria" panose="02040503050406030204" pitchFamily="18" charset="0"/>
              <a:ea typeface="Cambria" panose="02040503050406030204" pitchFamily="18" charset="0"/>
            </a:endParaRPr>
          </a:p>
        </p:txBody>
      </p:sp>
      <p:sp>
        <p:nvSpPr>
          <p:cNvPr id="148" name="Rectangle 147">
            <a:extLst>
              <a:ext uri="{FF2B5EF4-FFF2-40B4-BE49-F238E27FC236}">
                <a16:creationId xmlns:a16="http://schemas.microsoft.com/office/drawing/2014/main" xmlns="" id="{B9D5776A-DE5B-47E2-A821-9866587F30A0}"/>
              </a:ext>
            </a:extLst>
          </p:cNvPr>
          <p:cNvSpPr/>
          <p:nvPr/>
        </p:nvSpPr>
        <p:spPr>
          <a:xfrm flipH="1">
            <a:off x="6577400" y="379812"/>
            <a:ext cx="4565728" cy="4782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D6853E24-1082-426B-8261-3C65D6E38160}"/>
              </a:ext>
            </a:extLst>
          </p:cNvPr>
          <p:cNvSpPr/>
          <p:nvPr/>
        </p:nvSpPr>
        <p:spPr>
          <a:xfrm flipH="1">
            <a:off x="787944" y="1090956"/>
            <a:ext cx="4656626" cy="48975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457189" indent="-457189" algn="just">
              <a:lnSpc>
                <a:spcPct val="115000"/>
              </a:lnSpc>
              <a:spcBef>
                <a:spcPts val="800"/>
              </a:spcBef>
              <a:buFont typeface="Wingdings" panose="05000000000000000000" pitchFamily="2" charset="2"/>
              <a:buChar char="q"/>
            </a:pPr>
            <a:endParaRPr lang="en-IN" sz="1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50" name="Rectangle 149">
            <a:extLst>
              <a:ext uri="{FF2B5EF4-FFF2-40B4-BE49-F238E27FC236}">
                <a16:creationId xmlns:a16="http://schemas.microsoft.com/office/drawing/2014/main" xmlns="" id="{E58E4363-CAA1-4502-AEAF-5FED064A9E9F}"/>
              </a:ext>
            </a:extLst>
          </p:cNvPr>
          <p:cNvSpPr/>
          <p:nvPr/>
        </p:nvSpPr>
        <p:spPr>
          <a:xfrm flipH="1">
            <a:off x="6577397" y="935031"/>
            <a:ext cx="4598945" cy="42103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457189" indent="-457189" algn="just">
              <a:lnSpc>
                <a:spcPct val="115000"/>
              </a:lnSpc>
              <a:buFont typeface="Wingdings" panose="05000000000000000000" pitchFamily="2" charset="2"/>
              <a:buChar char="q"/>
            </a:pPr>
            <a:endParaRPr lang="en-IN" sz="1800" dirty="0">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8" name="Table 10">
            <a:extLst>
              <a:ext uri="{FF2B5EF4-FFF2-40B4-BE49-F238E27FC236}">
                <a16:creationId xmlns:a16="http://schemas.microsoft.com/office/drawing/2014/main" xmlns="" id="{A64D2940-ECB3-4D72-BAAD-69251596BA4D}"/>
              </a:ext>
            </a:extLst>
          </p:cNvPr>
          <p:cNvGraphicFramePr>
            <a:graphicFrameLocks noGrp="1"/>
          </p:cNvGraphicFramePr>
          <p:nvPr>
            <p:extLst>
              <p:ext uri="{D42A27DB-BD31-4B8C-83A1-F6EECF244321}">
                <p14:modId xmlns:p14="http://schemas.microsoft.com/office/powerpoint/2010/main" xmlns="" val="1035769236"/>
              </p:ext>
            </p:extLst>
          </p:nvPr>
        </p:nvGraphicFramePr>
        <p:xfrm>
          <a:off x="810013" y="347274"/>
          <a:ext cx="4646096" cy="6262822"/>
        </p:xfrm>
        <a:graphic>
          <a:graphicData uri="http://schemas.openxmlformats.org/drawingml/2006/table">
            <a:tbl>
              <a:tblPr firstRow="1" bandRow="1">
                <a:tableStyleId>{93296810-A885-4BE3-A3E7-6D5BEEA58F35}</a:tableStyleId>
              </a:tblPr>
              <a:tblGrid>
                <a:gridCol w="2323048">
                  <a:extLst>
                    <a:ext uri="{9D8B030D-6E8A-4147-A177-3AD203B41FA5}">
                      <a16:colId xmlns:a16="http://schemas.microsoft.com/office/drawing/2014/main" xmlns="" val="1138111022"/>
                    </a:ext>
                  </a:extLst>
                </a:gridCol>
                <a:gridCol w="2323048">
                  <a:extLst>
                    <a:ext uri="{9D8B030D-6E8A-4147-A177-3AD203B41FA5}">
                      <a16:colId xmlns:a16="http://schemas.microsoft.com/office/drawing/2014/main" xmlns="" val="823453462"/>
                    </a:ext>
                  </a:extLst>
                </a:gridCol>
              </a:tblGrid>
              <a:tr h="443602">
                <a:tc>
                  <a:txBody>
                    <a:bodyPr/>
                    <a:lstStyle/>
                    <a:p>
                      <a:pPr algn="ct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Ref. No.</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Criteria</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924227596"/>
                  </a:ext>
                </a:extLst>
              </a:tr>
              <a:tr h="700137">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C6.1</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The Staff is aware of Mercury Spill management </a:t>
                      </a:r>
                      <a:endParaRPr lang="en-IN"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81868299"/>
                  </a:ext>
                </a:extLst>
              </a:tr>
              <a:tr h="1107040">
                <a:tc>
                  <a:txBody>
                    <a:bodyPr/>
                    <a:lstStyle/>
                    <a:p>
                      <a:pPr>
                        <a:lnSpc>
                          <a:spcPct val="107000"/>
                        </a:lnSpc>
                        <a:spcAft>
                          <a:spcPts val="800"/>
                        </a:spcAft>
                      </a:pPr>
                      <a:r>
                        <a:rPr lang="en-IN" sz="170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C6.2</a:t>
                      </a:r>
                      <a:endParaRPr lang="en-IN"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Availability of Mercury Spill Management Kit </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1982018"/>
                  </a:ext>
                </a:extLst>
              </a:tr>
              <a:tr h="1532481">
                <a:tc>
                  <a:txBody>
                    <a:bodyPr/>
                    <a:lstStyle/>
                    <a:p>
                      <a:pPr>
                        <a:lnSpc>
                          <a:spcPct val="107000"/>
                        </a:lnSpc>
                        <a:spcAft>
                          <a:spcPts val="800"/>
                        </a:spcAft>
                      </a:pPr>
                      <a:r>
                        <a:rPr lang="en-IN" sz="1700">
                          <a:effectLst/>
                          <a:latin typeface="Cambria" panose="02040503050406030204" pitchFamily="18" charset="0"/>
                          <a:ea typeface="Times New Roman" panose="02020603050405020304" pitchFamily="18" charset="0"/>
                          <a:cs typeface="Calibri" panose="020F0502020204030204" pitchFamily="34" charset="0"/>
                        </a:rPr>
                        <a:t>C6.4</a:t>
                      </a:r>
                      <a:endParaRPr lang="en-IN"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effectLst/>
                          <a:latin typeface="Cambria" panose="02040503050406030204" pitchFamily="18" charset="0"/>
                          <a:ea typeface="Times New Roman" panose="02020603050405020304" pitchFamily="18" charset="0"/>
                          <a:cs typeface="Calibri" panose="020F0502020204030204" pitchFamily="34" charset="0"/>
                        </a:rPr>
                        <a:t>Disposal of Disinfectant solution like Glutaraldehyde &amp; Disposal of Lab reagents </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42354595"/>
                  </a:ext>
                </a:extLst>
              </a:tr>
              <a:tr h="937494">
                <a:tc>
                  <a:txBody>
                    <a:bodyPr/>
                    <a:lstStyle/>
                    <a:p>
                      <a:pPr>
                        <a:lnSpc>
                          <a:spcPct val="107000"/>
                        </a:lnSpc>
                        <a:spcAft>
                          <a:spcPts val="800"/>
                        </a:spcAft>
                      </a:pPr>
                      <a:r>
                        <a:rPr lang="en-IN" sz="18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C6.5</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8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Disposal of waste collected from infectious disease like COVID-19</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08316403"/>
                  </a:ext>
                </a:extLst>
              </a:tr>
              <a:tr h="937494">
                <a:tc>
                  <a:txBody>
                    <a:bodyPr/>
                    <a:lstStyle/>
                    <a:p>
                      <a:pPr>
                        <a:lnSpc>
                          <a:spcPct val="107000"/>
                        </a:lnSpc>
                        <a:spcAft>
                          <a:spcPts val="800"/>
                        </a:spcAft>
                      </a:pPr>
                      <a:r>
                        <a:rPr lang="en-IN" sz="18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C8.3</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8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The Facility has treatment facility for managing infectious liquid waste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16097700"/>
                  </a:ext>
                </a:extLst>
              </a:tr>
            </a:tbl>
          </a:graphicData>
        </a:graphic>
      </p:graphicFrame>
      <p:graphicFrame>
        <p:nvGraphicFramePr>
          <p:cNvPr id="149" name="Table 10">
            <a:extLst>
              <a:ext uri="{FF2B5EF4-FFF2-40B4-BE49-F238E27FC236}">
                <a16:creationId xmlns:a16="http://schemas.microsoft.com/office/drawing/2014/main" xmlns="" id="{2AC5A36E-EC24-46F5-98EE-2F5642E0FE6E}"/>
              </a:ext>
            </a:extLst>
          </p:cNvPr>
          <p:cNvGraphicFramePr>
            <a:graphicFrameLocks noGrp="1"/>
          </p:cNvGraphicFramePr>
          <p:nvPr>
            <p:extLst>
              <p:ext uri="{D42A27DB-BD31-4B8C-83A1-F6EECF244321}">
                <p14:modId xmlns:p14="http://schemas.microsoft.com/office/powerpoint/2010/main" xmlns="" val="2603184447"/>
              </p:ext>
            </p:extLst>
          </p:nvPr>
        </p:nvGraphicFramePr>
        <p:xfrm>
          <a:off x="6544527" y="347277"/>
          <a:ext cx="4616585" cy="6292551"/>
        </p:xfrm>
        <a:graphic>
          <a:graphicData uri="http://schemas.openxmlformats.org/drawingml/2006/table">
            <a:tbl>
              <a:tblPr firstRow="1" bandRow="1">
                <a:tableStyleId>{93296810-A885-4BE3-A3E7-6D5BEEA58F35}</a:tableStyleId>
              </a:tblPr>
              <a:tblGrid>
                <a:gridCol w="1520155">
                  <a:extLst>
                    <a:ext uri="{9D8B030D-6E8A-4147-A177-3AD203B41FA5}">
                      <a16:colId xmlns:a16="http://schemas.microsoft.com/office/drawing/2014/main" xmlns="" val="1138111022"/>
                    </a:ext>
                  </a:extLst>
                </a:gridCol>
                <a:gridCol w="3096430">
                  <a:extLst>
                    <a:ext uri="{9D8B030D-6E8A-4147-A177-3AD203B41FA5}">
                      <a16:colId xmlns:a16="http://schemas.microsoft.com/office/drawing/2014/main" xmlns="" val="823453462"/>
                    </a:ext>
                  </a:extLst>
                </a:gridCol>
              </a:tblGrid>
              <a:tr h="597547">
                <a:tc>
                  <a:txBody>
                    <a:bodyPr/>
                    <a:lstStyle/>
                    <a:p>
                      <a:pPr algn="ct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Ref. No.</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IN" sz="17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Criteria</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924227596"/>
                  </a:ext>
                </a:extLst>
              </a:tr>
              <a:tr h="1084954">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C9.1</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Availability of foot operated Bins and other bins with liners for segregated collection of waste at point of use</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81868299"/>
                  </a:ext>
                </a:extLst>
              </a:tr>
              <a:tr h="1359653">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C10.5</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The Health Facility maintains records, as required under the Biomedical Waste Rules 2016 and its subsequent amendments</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1982018"/>
                  </a:ext>
                </a:extLst>
              </a:tr>
              <a:tr h="661601">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D8.4</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Immunization of Service Providers</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42354595"/>
                  </a:ext>
                </a:extLst>
              </a:tr>
              <a:tr h="597547">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D10.4</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effectLst/>
                          <a:latin typeface="Cambria" panose="02040503050406030204" pitchFamily="18" charset="0"/>
                          <a:ea typeface="Times New Roman" panose="02020603050405020304" pitchFamily="18" charset="0"/>
                          <a:cs typeface="Calibri" panose="020F0502020204030204" pitchFamily="34" charset="0"/>
                        </a:rPr>
                        <a:t>Surface cleaning and safe fogging of OT </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08316403"/>
                  </a:ext>
                </a:extLst>
              </a:tr>
              <a:tr h="1909051">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E3.5</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7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Food to patients is distributed through covered trolleys and patients’ utensils are not dented or chipped - off and facility adopted the system of Food Waste Reduction and Composting</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16097700"/>
                  </a:ext>
                </a:extLst>
              </a:tr>
            </a:tbl>
          </a:graphicData>
        </a:graphic>
      </p:graphicFrame>
    </p:spTree>
    <p:extLst>
      <p:ext uri="{BB962C8B-B14F-4D97-AF65-F5344CB8AC3E}">
        <p14:creationId xmlns:p14="http://schemas.microsoft.com/office/powerpoint/2010/main" xmlns="" val="31255407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2516</TotalTime>
  <Words>3730</Words>
  <Application>Microsoft Office PowerPoint</Application>
  <PresentationFormat>Custom</PresentationFormat>
  <Paragraphs>711</Paragraphs>
  <Slides>41</Slides>
  <Notes>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Introduction of  newly added thematic area: Eco-friendly facility</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Chinmayee Swain</dc:creator>
  <cp:lastModifiedBy>HP</cp:lastModifiedBy>
  <cp:revision>330</cp:revision>
  <dcterms:created xsi:type="dcterms:W3CDTF">2020-07-12T23:04:57Z</dcterms:created>
  <dcterms:modified xsi:type="dcterms:W3CDTF">2021-08-11T12:08:13Z</dcterms:modified>
</cp:coreProperties>
</file>